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94" r:id="rId3"/>
    <p:sldId id="295" r:id="rId4"/>
    <p:sldId id="275" r:id="rId5"/>
    <p:sldId id="296" r:id="rId6"/>
    <p:sldId id="297" r:id="rId7"/>
    <p:sldId id="290" r:id="rId8"/>
    <p:sldId id="274" r:id="rId9"/>
    <p:sldId id="257" r:id="rId10"/>
    <p:sldId id="259" r:id="rId11"/>
    <p:sldId id="262" r:id="rId12"/>
    <p:sldId id="263" r:id="rId13"/>
    <p:sldId id="265" r:id="rId14"/>
    <p:sldId id="285" r:id="rId15"/>
    <p:sldId id="291" r:id="rId16"/>
    <p:sldId id="267" r:id="rId17"/>
    <p:sldId id="287" r:id="rId18"/>
    <p:sldId id="293" r:id="rId19"/>
    <p:sldId id="292" r:id="rId20"/>
    <p:sldId id="298" r:id="rId21"/>
    <p:sldId id="273" r:id="rId22"/>
    <p:sldId id="276" r:id="rId23"/>
    <p:sldId id="279" r:id="rId24"/>
    <p:sldId id="283" r:id="rId25"/>
    <p:sldId id="270" r:id="rId26"/>
    <p:sldId id="29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3" autoAdjust="0"/>
    <p:restoredTop sz="94650"/>
  </p:normalViewPr>
  <p:slideViewPr>
    <p:cSldViewPr snapToGrid="0">
      <p:cViewPr varScale="1">
        <p:scale>
          <a:sx n="108" d="100"/>
          <a:sy n="108" d="100"/>
        </p:scale>
        <p:origin x="6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EE5772-5896-D74F-BBD4-D997F6907863}" type="datetimeFigureOut">
              <a:rPr lang="en-MA" smtClean="0"/>
              <a:t>04/15/2024</a:t>
            </a:fld>
            <a:endParaRPr lang="en-M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8C34D0-B14C-6D42-B29B-EA2F3C818966}" type="slidenum">
              <a:rPr lang="en-MA" smtClean="0"/>
              <a:t>‹#›</a:t>
            </a:fld>
            <a:endParaRPr lang="en-MA"/>
          </a:p>
        </p:txBody>
      </p:sp>
    </p:spTree>
    <p:extLst>
      <p:ext uri="{BB962C8B-B14F-4D97-AF65-F5344CB8AC3E}">
        <p14:creationId xmlns:p14="http://schemas.microsoft.com/office/powerpoint/2010/main" val="3163194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highlight>
                  <a:srgbClr val="212121"/>
                </a:highlight>
                <a:latin typeface="Söhne"/>
              </a:rPr>
              <a:t>Two Players in a Game</a:t>
            </a:r>
            <a:r>
              <a:rPr lang="en-US" b="0" i="0" dirty="0">
                <a:solidFill>
                  <a:srgbClr val="ECECEC"/>
                </a:solidFill>
                <a:effectLst/>
                <a:highlight>
                  <a:srgbClr val="212121"/>
                </a:highlight>
                <a:latin typeface="Söhne"/>
              </a:rPr>
              <a:t>: Think of a GAN as a system with two key players: the </a:t>
            </a:r>
            <a:r>
              <a:rPr lang="en-US" b="1" i="0" dirty="0">
                <a:solidFill>
                  <a:srgbClr val="ECECEC"/>
                </a:solidFill>
                <a:effectLst/>
                <a:highlight>
                  <a:srgbClr val="212121"/>
                </a:highlight>
                <a:latin typeface="Söhne"/>
              </a:rPr>
              <a:t>Generator</a:t>
            </a:r>
            <a:r>
              <a:rPr lang="en-US" b="0" i="0" dirty="0">
                <a:solidFill>
                  <a:srgbClr val="ECECEC"/>
                </a:solidFill>
                <a:effectLst/>
                <a:highlight>
                  <a:srgbClr val="212121"/>
                </a:highlight>
                <a:latin typeface="Söhne"/>
              </a:rPr>
              <a:t> and the </a:t>
            </a:r>
            <a:r>
              <a:rPr lang="en-US" b="1" i="0" dirty="0">
                <a:solidFill>
                  <a:srgbClr val="ECECEC"/>
                </a:solidFill>
                <a:effectLst/>
                <a:highlight>
                  <a:srgbClr val="212121"/>
                </a:highlight>
                <a:latin typeface="Söhne"/>
              </a:rPr>
              <a:t>Discriminator</a:t>
            </a:r>
            <a:r>
              <a:rPr lang="en-US" b="0" i="0" dirty="0">
                <a:solidFill>
                  <a:srgbClr val="ECECEC"/>
                </a:solidFill>
                <a:effectLst/>
                <a:highlight>
                  <a:srgbClr val="212121"/>
                </a:highlight>
                <a:latin typeface="Söhne"/>
              </a:rPr>
              <a:t>. It's like an artist (Generator) and an art critic (Discriminator) playing a game.</a:t>
            </a:r>
          </a:p>
          <a:p>
            <a:pPr algn="l">
              <a:buFont typeface="+mj-lt"/>
              <a:buAutoNum type="arabicPeriod"/>
            </a:pPr>
            <a:r>
              <a:rPr lang="en-US" b="1" i="0" dirty="0">
                <a:solidFill>
                  <a:srgbClr val="ECECEC"/>
                </a:solidFill>
                <a:effectLst/>
                <a:highlight>
                  <a:srgbClr val="212121"/>
                </a:highlight>
                <a:latin typeface="Söhne"/>
              </a:rPr>
              <a:t>The Artist's Job</a:t>
            </a:r>
            <a:r>
              <a:rPr lang="en-US" b="0" i="0" dirty="0">
                <a:solidFill>
                  <a:srgbClr val="ECECEC"/>
                </a:solidFill>
                <a:effectLst/>
                <a:highlight>
                  <a:srgbClr val="212121"/>
                </a:highlight>
                <a:latin typeface="Söhne"/>
              </a:rPr>
              <a:t>: The generator, or the artist, tries to create paintings (images, music, text, etc.) that look as real as possible. Its goal is to make art so convincing that it looks like it could have come from the real world.</a:t>
            </a:r>
          </a:p>
          <a:p>
            <a:pPr algn="l">
              <a:buFont typeface="+mj-lt"/>
              <a:buAutoNum type="arabicPeriod"/>
            </a:pPr>
            <a:r>
              <a:rPr lang="en-US" b="1" i="0" dirty="0">
                <a:solidFill>
                  <a:srgbClr val="ECECEC"/>
                </a:solidFill>
                <a:effectLst/>
                <a:highlight>
                  <a:srgbClr val="212121"/>
                </a:highlight>
                <a:latin typeface="Söhne"/>
              </a:rPr>
              <a:t>The Critic's Job</a:t>
            </a:r>
            <a:r>
              <a:rPr lang="en-US" b="0" i="0" dirty="0">
                <a:solidFill>
                  <a:srgbClr val="ECECEC"/>
                </a:solidFill>
                <a:effectLst/>
                <a:highlight>
                  <a:srgbClr val="212121"/>
                </a:highlight>
                <a:latin typeface="Söhne"/>
              </a:rPr>
              <a:t>: The discriminator, or the art critic, looks at both the artist's paintings and real-world items to decide which ones are real and which ones are fake. Its job is to catch the fakes.</a:t>
            </a:r>
          </a:p>
          <a:p>
            <a:pPr algn="l">
              <a:buFont typeface="+mj-lt"/>
              <a:buAutoNum type="arabicPeriod"/>
            </a:pPr>
            <a:r>
              <a:rPr lang="en-US" b="1" i="0" dirty="0">
                <a:solidFill>
                  <a:srgbClr val="ECECEC"/>
                </a:solidFill>
                <a:effectLst/>
                <a:highlight>
                  <a:srgbClr val="212121"/>
                </a:highlight>
                <a:latin typeface="Söhne"/>
              </a:rPr>
              <a:t>Improving Skills</a:t>
            </a:r>
            <a:r>
              <a:rPr lang="en-US" b="0" i="0" dirty="0">
                <a:solidFill>
                  <a:srgbClr val="ECECEC"/>
                </a:solidFill>
                <a:effectLst/>
                <a:highlight>
                  <a:srgbClr val="212121"/>
                </a:highlight>
                <a:latin typeface="Söhne"/>
              </a:rPr>
              <a:t>: As the game progresses, the artist learns from the critic’s feedback and tries to improve their art. At the same time, the critic gets better at distinguishing between real and fake items. This loop continues, with both the artist and the critic improving over time.</a:t>
            </a:r>
          </a:p>
          <a:p>
            <a:pPr algn="l">
              <a:buFont typeface="+mj-lt"/>
              <a:buAutoNum type="arabicPeriod"/>
            </a:pPr>
            <a:r>
              <a:rPr lang="en-US" b="1" i="0" dirty="0">
                <a:solidFill>
                  <a:srgbClr val="ECECEC"/>
                </a:solidFill>
                <a:effectLst/>
                <a:highlight>
                  <a:srgbClr val="212121"/>
                </a:highlight>
                <a:latin typeface="Söhne"/>
              </a:rPr>
              <a:t>End Goal</a:t>
            </a:r>
            <a:r>
              <a:rPr lang="en-US" b="0" i="0" dirty="0">
                <a:solidFill>
                  <a:srgbClr val="ECECEC"/>
                </a:solidFill>
                <a:effectLst/>
                <a:highlight>
                  <a:srgbClr val="212121"/>
                </a:highlight>
                <a:latin typeface="Söhne"/>
              </a:rPr>
              <a:t>: The ultimate goal of this game is for the artist to become so good at creating art that the critic can't tell the difference between what's real and what's fake. When the critic is fooled consistently, the GAN has done its job well, producing highly realistic outputs.</a:t>
            </a:r>
          </a:p>
        </p:txBody>
      </p:sp>
      <p:sp>
        <p:nvSpPr>
          <p:cNvPr id="4" name="Slide Number Placeholder 3"/>
          <p:cNvSpPr>
            <a:spLocks noGrp="1"/>
          </p:cNvSpPr>
          <p:nvPr>
            <p:ph type="sldNum" sz="quarter" idx="5"/>
          </p:nvPr>
        </p:nvSpPr>
        <p:spPr/>
        <p:txBody>
          <a:bodyPr/>
          <a:lstStyle/>
          <a:p>
            <a:fld id="{FF6C4095-EDE0-8D4C-B8ED-CC81A609D2A4}" type="slidenum">
              <a:rPr lang="en-MA" smtClean="0"/>
              <a:t>2</a:t>
            </a:fld>
            <a:endParaRPr lang="en-MA"/>
          </a:p>
        </p:txBody>
      </p:sp>
    </p:spTree>
    <p:extLst>
      <p:ext uri="{BB962C8B-B14F-4D97-AF65-F5344CB8AC3E}">
        <p14:creationId xmlns:p14="http://schemas.microsoft.com/office/powerpoint/2010/main" val="2044375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highlight>
                  <a:srgbClr val="212121"/>
                </a:highlight>
                <a:latin typeface="Söhne"/>
              </a:rPr>
              <a:t>Image-to-Image Translation Framework</a:t>
            </a:r>
            <a:r>
              <a:rPr lang="en-US" b="0" i="0" dirty="0">
                <a:solidFill>
                  <a:srgbClr val="ECECEC"/>
                </a:solidFill>
                <a:effectLst/>
                <a:highlight>
                  <a:srgbClr val="212121"/>
                </a:highlight>
                <a:latin typeface="Söhne"/>
              </a:rPr>
              <a:t>: Pix2Pix is a method for translating one type of image into another using a conditional Generative Adversarial Network (</a:t>
            </a:r>
            <a:r>
              <a:rPr lang="en-US" b="0" i="0" dirty="0" err="1">
                <a:solidFill>
                  <a:srgbClr val="ECECEC"/>
                </a:solidFill>
                <a:effectLst/>
                <a:highlight>
                  <a:srgbClr val="212121"/>
                </a:highlight>
                <a:latin typeface="Söhne"/>
              </a:rPr>
              <a:t>cGAN</a:t>
            </a:r>
            <a:r>
              <a:rPr lang="en-US" b="0" i="0" dirty="0">
                <a:solidFill>
                  <a:srgbClr val="ECECEC"/>
                </a:solidFill>
                <a:effectLst/>
                <a:highlight>
                  <a:srgbClr val="212121"/>
                </a:highlight>
                <a:latin typeface="Söhne"/>
              </a:rPr>
              <a:t>). This is useful for tasks like converting architectural labels into photographs, transforming sketches into realistic images, or changing day scenes to night.</a:t>
            </a:r>
          </a:p>
          <a:p>
            <a:pPr algn="l">
              <a:buFont typeface="+mj-lt"/>
              <a:buAutoNum type="arabicPeriod"/>
            </a:pPr>
            <a:r>
              <a:rPr lang="en-US" b="1" i="0" dirty="0">
                <a:solidFill>
                  <a:srgbClr val="ECECEC"/>
                </a:solidFill>
                <a:effectLst/>
                <a:highlight>
                  <a:srgbClr val="212121"/>
                </a:highlight>
                <a:latin typeface="Söhne"/>
              </a:rPr>
              <a:t>Generative Adversarial Network (GAN)</a:t>
            </a:r>
            <a:r>
              <a:rPr lang="en-US" b="0" i="0" dirty="0">
                <a:solidFill>
                  <a:srgbClr val="ECECEC"/>
                </a:solidFill>
                <a:effectLst/>
                <a:highlight>
                  <a:srgbClr val="212121"/>
                </a:highlight>
                <a:latin typeface="Söhne"/>
              </a:rPr>
              <a:t>: The system operates using a GAN framework, which consists of two main components:</a:t>
            </a:r>
          </a:p>
          <a:p>
            <a:pPr marL="742950" lvl="1" indent="-285750" algn="l">
              <a:buFont typeface="+mj-lt"/>
              <a:buAutoNum type="arabicPeriod"/>
            </a:pPr>
            <a:r>
              <a:rPr lang="en-US" b="1" i="0" dirty="0">
                <a:solidFill>
                  <a:srgbClr val="ECECEC"/>
                </a:solidFill>
                <a:effectLst/>
                <a:highlight>
                  <a:srgbClr val="212121"/>
                </a:highlight>
                <a:latin typeface="Söhne"/>
              </a:rPr>
              <a:t>Generator (G)</a:t>
            </a:r>
            <a:r>
              <a:rPr lang="en-US" b="0" i="0" dirty="0">
                <a:solidFill>
                  <a:srgbClr val="ECECEC"/>
                </a:solidFill>
                <a:effectLst/>
                <a:highlight>
                  <a:srgbClr val="212121"/>
                </a:highlight>
                <a:latin typeface="Söhne"/>
              </a:rPr>
              <a:t>: A neural network that generates new images from input images.</a:t>
            </a:r>
          </a:p>
          <a:p>
            <a:pPr marL="742950" lvl="1" indent="-285750" algn="l">
              <a:buFont typeface="+mj-lt"/>
              <a:buAutoNum type="arabicPeriod"/>
            </a:pPr>
            <a:r>
              <a:rPr lang="en-US" b="1" i="0" dirty="0">
                <a:solidFill>
                  <a:srgbClr val="ECECEC"/>
                </a:solidFill>
                <a:effectLst/>
                <a:highlight>
                  <a:srgbClr val="212121"/>
                </a:highlight>
                <a:latin typeface="Söhne"/>
              </a:rPr>
              <a:t>Discriminator (D)</a:t>
            </a:r>
            <a:r>
              <a:rPr lang="en-US" b="0" i="0" dirty="0">
                <a:solidFill>
                  <a:srgbClr val="ECECEC"/>
                </a:solidFill>
                <a:effectLst/>
                <a:highlight>
                  <a:srgbClr val="212121"/>
                </a:highlight>
                <a:latin typeface="Söhne"/>
              </a:rPr>
              <a:t>: A neural network that evaluates the authenticity of images from the generator, discerning whether they are real or artificially generated.</a:t>
            </a:r>
          </a:p>
          <a:p>
            <a:pPr algn="l">
              <a:buFont typeface="+mj-lt"/>
              <a:buAutoNum type="arabicPeriod"/>
            </a:pPr>
            <a:r>
              <a:rPr lang="en-US" b="1" i="0" dirty="0">
                <a:solidFill>
                  <a:srgbClr val="ECECEC"/>
                </a:solidFill>
                <a:effectLst/>
                <a:highlight>
                  <a:srgbClr val="212121"/>
                </a:highlight>
                <a:latin typeface="Söhne"/>
              </a:rPr>
              <a:t>Conditional Model</a:t>
            </a:r>
            <a:r>
              <a:rPr lang="en-US" b="0" i="0" dirty="0">
                <a:solidFill>
                  <a:srgbClr val="ECECEC"/>
                </a:solidFill>
                <a:effectLst/>
                <a:highlight>
                  <a:srgbClr val="212121"/>
                </a:highlight>
                <a:latin typeface="Söhne"/>
              </a:rPr>
              <a:t>: Unlike standard GANs, Pix2Pix uses conditional GANs, where both the generator and discriminator receive additional information (input images) along with the target. This conditions the generation process, guiding the generator to produce specific outcomes based on the input image.</a:t>
            </a:r>
          </a:p>
          <a:p>
            <a:pPr algn="l">
              <a:buFont typeface="+mj-lt"/>
              <a:buAutoNum type="arabicPeriod"/>
            </a:pPr>
            <a:r>
              <a:rPr lang="en-US" b="1" i="0" dirty="0">
                <a:solidFill>
                  <a:srgbClr val="ECECEC"/>
                </a:solidFill>
                <a:effectLst/>
                <a:highlight>
                  <a:srgbClr val="212121"/>
                </a:highlight>
                <a:latin typeface="Söhne"/>
              </a:rPr>
              <a:t>Training Process</a:t>
            </a:r>
            <a:r>
              <a:rPr lang="en-US" b="0" i="0" dirty="0">
                <a:solidFill>
                  <a:srgbClr val="ECECEC"/>
                </a:solidFill>
                <a:effectLst/>
                <a:highlight>
                  <a:srgbClr val="212121"/>
                </a:highlight>
                <a:latin typeface="Söhne"/>
              </a:rPr>
              <a:t>: During training, the generator tries to produce images that the discriminator will classify as real. Simultaneously, the discriminator learns to better distinguish between real images (from the training set) and fake images (produced by the generator). The training involves adjusting the weights of both networks through backpropagation, minimizing a loss function that captures the adversarial nature of their interaction.</a:t>
            </a:r>
          </a:p>
          <a:p>
            <a:pPr algn="l">
              <a:buFont typeface="+mj-lt"/>
              <a:buAutoNum type="arabicPeriod"/>
            </a:pPr>
            <a:r>
              <a:rPr lang="en-US" b="1" i="0" dirty="0">
                <a:solidFill>
                  <a:srgbClr val="ECECEC"/>
                </a:solidFill>
                <a:effectLst/>
                <a:highlight>
                  <a:srgbClr val="212121"/>
                </a:highlight>
                <a:latin typeface="Söhne"/>
              </a:rPr>
              <a:t>Architecture Choices</a:t>
            </a:r>
            <a:r>
              <a:rPr lang="en-US" b="0" i="0" dirty="0">
                <a:solidFill>
                  <a:srgbClr val="ECECEC"/>
                </a:solidFill>
                <a:effectLst/>
                <a:highlight>
                  <a:srgbClr val="212121"/>
                </a:highlight>
                <a:latin typeface="Söhne"/>
              </a:rPr>
              <a:t>: The generator often uses a U-Net architecture, which is effective for pixel-wise prediction due to its use of skip connections that help preserve image details through the network layers. The discriminator usually employs a </a:t>
            </a:r>
            <a:r>
              <a:rPr lang="en-US" b="0" i="0" dirty="0" err="1">
                <a:solidFill>
                  <a:srgbClr val="ECECEC"/>
                </a:solidFill>
                <a:effectLst/>
                <a:highlight>
                  <a:srgbClr val="212121"/>
                </a:highlight>
                <a:latin typeface="Söhne"/>
              </a:rPr>
              <a:t>PatchGAN</a:t>
            </a:r>
            <a:r>
              <a:rPr lang="en-US" b="0" i="0" dirty="0">
                <a:solidFill>
                  <a:srgbClr val="ECECEC"/>
                </a:solidFill>
                <a:effectLst/>
                <a:highlight>
                  <a:srgbClr val="212121"/>
                </a:highlight>
                <a:latin typeface="Söhne"/>
              </a:rPr>
              <a:t> classifier, which judges subsets of the image (patches) instead of the entire image at once, making it efficient and scalable to larger images.</a:t>
            </a:r>
          </a:p>
          <a:p>
            <a:endParaRPr lang="en-US" dirty="0"/>
          </a:p>
          <a:p>
            <a:r>
              <a:rPr lang="en-US" dirty="0"/>
              <a:t>In Simpler Terms:</a:t>
            </a:r>
          </a:p>
          <a:p>
            <a:endParaRPr lang="en-US" dirty="0"/>
          </a:p>
          <a:p>
            <a:pPr algn="l">
              <a:buFont typeface="+mj-lt"/>
              <a:buAutoNum type="arabicPeriod"/>
            </a:pPr>
            <a:r>
              <a:rPr lang="en-US" b="1" i="0" dirty="0">
                <a:solidFill>
                  <a:srgbClr val="ECECEC"/>
                </a:solidFill>
                <a:effectLst/>
                <a:highlight>
                  <a:srgbClr val="212121"/>
                </a:highlight>
                <a:latin typeface="Söhne"/>
              </a:rPr>
              <a:t>Image Translation</a:t>
            </a:r>
            <a:r>
              <a:rPr lang="en-US" b="0" i="0" dirty="0">
                <a:solidFill>
                  <a:srgbClr val="ECECEC"/>
                </a:solidFill>
                <a:effectLst/>
                <a:highlight>
                  <a:srgbClr val="212121"/>
                </a:highlight>
                <a:latin typeface="Söhne"/>
              </a:rPr>
              <a:t>: Pix2Pix is a tool that transforms one type of image into another—imagine turning a black and white drawing of a cat into a lifelike color photo. It's like a magical art machine that takes in doodles and outputs realistic images.</a:t>
            </a:r>
          </a:p>
          <a:p>
            <a:pPr algn="l">
              <a:buFont typeface="+mj-lt"/>
              <a:buAutoNum type="arabicPeriod"/>
            </a:pPr>
            <a:r>
              <a:rPr lang="en-US" b="1" i="0" dirty="0">
                <a:solidFill>
                  <a:srgbClr val="ECECEC"/>
                </a:solidFill>
                <a:effectLst/>
                <a:highlight>
                  <a:srgbClr val="212121"/>
                </a:highlight>
                <a:latin typeface="Söhne"/>
              </a:rPr>
              <a:t>Learning from Examples</a:t>
            </a:r>
            <a:r>
              <a:rPr lang="en-US" b="0" i="0" dirty="0">
                <a:solidFill>
                  <a:srgbClr val="ECECEC"/>
                </a:solidFill>
                <a:effectLst/>
                <a:highlight>
                  <a:srgbClr val="212121"/>
                </a:highlight>
                <a:latin typeface="Söhne"/>
              </a:rPr>
              <a:t>: It learns this trick by looking at many examples. You show it pairs of images (like a sketch of a cat and a real cat photo) many times. Over time, it learns the patterns and understands how to make the transformation on its own.</a:t>
            </a:r>
          </a:p>
          <a:p>
            <a:pPr algn="l">
              <a:buFont typeface="+mj-lt"/>
              <a:buAutoNum type="arabicPeriod"/>
            </a:pPr>
            <a:r>
              <a:rPr lang="en-US" b="1" i="0" dirty="0">
                <a:solidFill>
                  <a:srgbClr val="ECECEC"/>
                </a:solidFill>
                <a:effectLst/>
                <a:highlight>
                  <a:srgbClr val="212121"/>
                </a:highlight>
                <a:latin typeface="Söhne"/>
              </a:rPr>
              <a:t>Two Main Parts</a:t>
            </a:r>
            <a:r>
              <a:rPr lang="en-US" b="0" i="0" dirty="0">
                <a:solidFill>
                  <a:srgbClr val="ECECEC"/>
                </a:solidFill>
                <a:effectLst/>
                <a:highlight>
                  <a:srgbClr val="212121"/>
                </a:highlight>
                <a:latin typeface="Söhne"/>
              </a:rPr>
              <a:t>: The system has two main components—the Creator and the Critic. The Creator tries to make new images from sketches, and the Critic reviews these images to see if they look real or not. They work together like an artist and an art teacher, improving each other.</a:t>
            </a:r>
          </a:p>
          <a:p>
            <a:pPr algn="l">
              <a:buFont typeface="+mj-lt"/>
              <a:buAutoNum type="arabicPeriod"/>
            </a:pPr>
            <a:r>
              <a:rPr lang="en-US" b="1" i="0" dirty="0">
                <a:solidFill>
                  <a:srgbClr val="ECECEC"/>
                </a:solidFill>
                <a:effectLst/>
                <a:highlight>
                  <a:srgbClr val="212121"/>
                </a:highlight>
                <a:latin typeface="Söhne"/>
              </a:rPr>
              <a:t>Getting Better Over Time</a:t>
            </a:r>
            <a:r>
              <a:rPr lang="en-US" b="0" i="0" dirty="0">
                <a:solidFill>
                  <a:srgbClr val="ECECEC"/>
                </a:solidFill>
                <a:effectLst/>
                <a:highlight>
                  <a:srgbClr val="212121"/>
                </a:highlight>
                <a:latin typeface="Söhne"/>
              </a:rPr>
              <a:t>: As the Critic gets better at spotting fakes, the Creator has to improve its art to make more convincing images. This loop continues until the Creator gets really good at producing realistic images from sketches.</a:t>
            </a:r>
          </a:p>
          <a:p>
            <a:pPr algn="l">
              <a:buFont typeface="+mj-lt"/>
              <a:buAutoNum type="arabicPeriod"/>
            </a:pPr>
            <a:r>
              <a:rPr lang="en-US" b="1" i="0" dirty="0">
                <a:solidFill>
                  <a:srgbClr val="ECECEC"/>
                </a:solidFill>
                <a:effectLst/>
                <a:highlight>
                  <a:srgbClr val="212121"/>
                </a:highlight>
                <a:latin typeface="Söhne"/>
              </a:rPr>
              <a:t>Versatile Use</a:t>
            </a:r>
            <a:r>
              <a:rPr lang="en-US" b="0" i="0" dirty="0">
                <a:solidFill>
                  <a:srgbClr val="ECECEC"/>
                </a:solidFill>
                <a:effectLst/>
                <a:highlight>
                  <a:srgbClr val="212121"/>
                </a:highlight>
                <a:latin typeface="Söhne"/>
              </a:rPr>
              <a:t>: Beyond just sketches and photos, Pix2Pix can be used for various tasks like turning day photos into night, adding colors to black and white photos, or even creating maps from satellite images. It's a versatile tool that adapts to what it’s taught.</a:t>
            </a:r>
          </a:p>
          <a:p>
            <a:pPr algn="l"/>
            <a:r>
              <a:rPr lang="en-US" b="0" i="0" dirty="0">
                <a:solidFill>
                  <a:srgbClr val="ECECEC"/>
                </a:solidFill>
                <a:effectLst/>
                <a:highlight>
                  <a:srgbClr val="212121"/>
                </a:highlight>
                <a:latin typeface="Söhne"/>
              </a:rPr>
              <a:t>In essence, Pix2Pix uses examples to master the art of transforming images, learning to improve through a continuous cycle of creation and critique.</a:t>
            </a:r>
            <a:br>
              <a:rPr lang="en-US" dirty="0"/>
            </a:br>
            <a:endParaRPr lang="en-MA" dirty="0"/>
          </a:p>
        </p:txBody>
      </p:sp>
      <p:sp>
        <p:nvSpPr>
          <p:cNvPr id="4" name="Slide Number Placeholder 3"/>
          <p:cNvSpPr>
            <a:spLocks noGrp="1"/>
          </p:cNvSpPr>
          <p:nvPr>
            <p:ph type="sldNum" sz="quarter" idx="5"/>
          </p:nvPr>
        </p:nvSpPr>
        <p:spPr/>
        <p:txBody>
          <a:bodyPr/>
          <a:lstStyle/>
          <a:p>
            <a:fld id="{FF6C4095-EDE0-8D4C-B8ED-CC81A609D2A4}" type="slidenum">
              <a:rPr lang="en-MA" smtClean="0"/>
              <a:t>3</a:t>
            </a:fld>
            <a:endParaRPr lang="en-MA"/>
          </a:p>
        </p:txBody>
      </p:sp>
    </p:spTree>
    <p:extLst>
      <p:ext uri="{BB962C8B-B14F-4D97-AF65-F5344CB8AC3E}">
        <p14:creationId xmlns:p14="http://schemas.microsoft.com/office/powerpoint/2010/main" val="2243360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A" dirty="0"/>
              <a:t>Could also be the opposite for segmentation but this is our task</a:t>
            </a:r>
          </a:p>
          <a:p>
            <a:endParaRPr lang="en-MA" dirty="0"/>
          </a:p>
        </p:txBody>
      </p:sp>
      <p:sp>
        <p:nvSpPr>
          <p:cNvPr id="4" name="Slide Number Placeholder 3"/>
          <p:cNvSpPr>
            <a:spLocks noGrp="1"/>
          </p:cNvSpPr>
          <p:nvPr>
            <p:ph type="sldNum" sz="quarter" idx="5"/>
          </p:nvPr>
        </p:nvSpPr>
        <p:spPr/>
        <p:txBody>
          <a:bodyPr/>
          <a:lstStyle/>
          <a:p>
            <a:fld id="{D48C34D0-B14C-6D42-B29B-EA2F3C818966}" type="slidenum">
              <a:rPr lang="en-MA" smtClean="0"/>
              <a:t>4</a:t>
            </a:fld>
            <a:endParaRPr lang="en-MA"/>
          </a:p>
        </p:txBody>
      </p:sp>
    </p:spTree>
    <p:extLst>
      <p:ext uri="{BB962C8B-B14F-4D97-AF65-F5344CB8AC3E}">
        <p14:creationId xmlns:p14="http://schemas.microsoft.com/office/powerpoint/2010/main" val="721967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Key Functions of the Generator:</a:t>
            </a:r>
          </a:p>
          <a:p>
            <a:pPr algn="l">
              <a:buFont typeface="Arial" panose="020B0604020202020204" pitchFamily="34" charset="0"/>
              <a:buChar char="•"/>
            </a:pPr>
            <a:r>
              <a:rPr lang="en-US" b="1" i="0" dirty="0">
                <a:solidFill>
                  <a:srgbClr val="ECECEC"/>
                </a:solidFill>
                <a:effectLst/>
                <a:highlight>
                  <a:srgbClr val="212121"/>
                </a:highlight>
                <a:latin typeface="Söhne"/>
              </a:rPr>
              <a:t>Transformation</a:t>
            </a:r>
            <a:r>
              <a:rPr lang="en-US" b="0" i="0" dirty="0">
                <a:solidFill>
                  <a:srgbClr val="ECECEC"/>
                </a:solidFill>
                <a:effectLst/>
                <a:highlight>
                  <a:srgbClr val="212121"/>
                </a:highlight>
                <a:latin typeface="Söhne"/>
              </a:rPr>
              <a:t>: It accepts an input image and attempts to generate a new image that resembles the target domain as closely as possible. This transformation is conditioned on the input, meaning the output directly corresponds to the specifics of the input image.</a:t>
            </a:r>
          </a:p>
          <a:p>
            <a:pPr algn="l">
              <a:buFont typeface="Arial" panose="020B0604020202020204" pitchFamily="34" charset="0"/>
              <a:buChar char="•"/>
            </a:pPr>
            <a:r>
              <a:rPr lang="en-US" b="1" i="0" dirty="0">
                <a:solidFill>
                  <a:srgbClr val="ECECEC"/>
                </a:solidFill>
                <a:effectLst/>
                <a:highlight>
                  <a:srgbClr val="212121"/>
                </a:highlight>
                <a:latin typeface="Söhne"/>
              </a:rPr>
              <a:t>Learning Context and Details</a:t>
            </a:r>
            <a:r>
              <a:rPr lang="en-US" b="0" i="0" dirty="0">
                <a:solidFill>
                  <a:srgbClr val="ECECEC"/>
                </a:solidFill>
                <a:effectLst/>
                <a:highlight>
                  <a:srgbClr val="212121"/>
                </a:highlight>
                <a:latin typeface="Söhne"/>
              </a:rPr>
              <a:t>: Through training, the generator learns the context and details necessary to perform accurate image translation. It uses a combination of convolutional layers and </a:t>
            </a:r>
            <a:r>
              <a:rPr lang="en-US" b="0" i="0" dirty="0" err="1">
                <a:solidFill>
                  <a:srgbClr val="ECECEC"/>
                </a:solidFill>
                <a:effectLst/>
                <a:highlight>
                  <a:srgbClr val="212121"/>
                </a:highlight>
                <a:latin typeface="Söhne"/>
              </a:rPr>
              <a:t>upsampling</a:t>
            </a:r>
            <a:r>
              <a:rPr lang="en-US" b="0" i="0" dirty="0">
                <a:solidFill>
                  <a:srgbClr val="ECECEC"/>
                </a:solidFill>
                <a:effectLst/>
                <a:highlight>
                  <a:srgbClr val="212121"/>
                </a:highlight>
                <a:latin typeface="Söhne"/>
              </a:rPr>
              <a:t> techniques to preserve and enhance details.</a:t>
            </a:r>
          </a:p>
          <a:p>
            <a:pPr algn="l">
              <a:buFont typeface="Arial" panose="020B0604020202020204" pitchFamily="34" charset="0"/>
              <a:buChar char="•"/>
            </a:pPr>
            <a:r>
              <a:rPr lang="en-US" b="1" i="0" dirty="0">
                <a:solidFill>
                  <a:srgbClr val="ECECEC"/>
                </a:solidFill>
                <a:effectLst/>
                <a:highlight>
                  <a:srgbClr val="212121"/>
                </a:highlight>
                <a:latin typeface="Söhne"/>
              </a:rPr>
              <a:t>Minimizing Loss</a:t>
            </a:r>
            <a:r>
              <a:rPr lang="en-US" b="0" i="0" dirty="0">
                <a:solidFill>
                  <a:srgbClr val="ECECEC"/>
                </a:solidFill>
                <a:effectLst/>
                <a:highlight>
                  <a:srgbClr val="212121"/>
                </a:highlight>
                <a:latin typeface="Söhne"/>
              </a:rPr>
              <a:t>: The generator also aims to minimize the difference between its generated images and the actual images in the target domain, as judged by the discriminator. It learns to improve its outputs based on feedback from the discriminator, which assesses the realism of the generated images.</a:t>
            </a:r>
          </a:p>
        </p:txBody>
      </p:sp>
      <p:sp>
        <p:nvSpPr>
          <p:cNvPr id="4" name="Slide Number Placeholder 3"/>
          <p:cNvSpPr>
            <a:spLocks noGrp="1"/>
          </p:cNvSpPr>
          <p:nvPr>
            <p:ph type="sldNum" sz="quarter" idx="5"/>
          </p:nvPr>
        </p:nvSpPr>
        <p:spPr/>
        <p:txBody>
          <a:bodyPr/>
          <a:lstStyle/>
          <a:p>
            <a:fld id="{FF6C4095-EDE0-8D4C-B8ED-CC81A609D2A4}" type="slidenum">
              <a:rPr lang="en-MA" smtClean="0"/>
              <a:t>5</a:t>
            </a:fld>
            <a:endParaRPr lang="en-MA"/>
          </a:p>
        </p:txBody>
      </p:sp>
    </p:spTree>
    <p:extLst>
      <p:ext uri="{BB962C8B-B14F-4D97-AF65-F5344CB8AC3E}">
        <p14:creationId xmlns:p14="http://schemas.microsoft.com/office/powerpoint/2010/main" val="3766951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1. Authenticity Assessment:</a:t>
            </a:r>
          </a:p>
          <a:p>
            <a:pPr algn="l">
              <a:buFont typeface="Arial" panose="020B0604020202020204" pitchFamily="34" charset="0"/>
              <a:buChar char="•"/>
            </a:pPr>
            <a:r>
              <a:rPr lang="en-US" b="1" i="0" dirty="0">
                <a:solidFill>
                  <a:srgbClr val="ECECEC"/>
                </a:solidFill>
                <a:effectLst/>
                <a:highlight>
                  <a:srgbClr val="212121"/>
                </a:highlight>
                <a:latin typeface="Söhne"/>
              </a:rPr>
              <a:t>Evaluate Realism</a:t>
            </a:r>
            <a:r>
              <a:rPr lang="en-US" b="0" i="0" dirty="0">
                <a:solidFill>
                  <a:srgbClr val="ECECEC"/>
                </a:solidFill>
                <a:effectLst/>
                <a:highlight>
                  <a:srgbClr val="212121"/>
                </a:highlight>
                <a:latin typeface="Söhne"/>
              </a:rPr>
              <a:t>: The primary function of the discriminator in Pix2Pix is to assess whether the images produced by the generator look real. It looks at each generated image and decides if it could pass as a real image from the target domain or if it's obviously a fake.</a:t>
            </a:r>
          </a:p>
          <a:p>
            <a:pPr algn="l"/>
            <a:r>
              <a:rPr lang="en-US" b="1" i="0" dirty="0">
                <a:solidFill>
                  <a:srgbClr val="ECECEC"/>
                </a:solidFill>
                <a:effectLst/>
                <a:highlight>
                  <a:srgbClr val="212121"/>
                </a:highlight>
                <a:latin typeface="Söhne"/>
              </a:rPr>
              <a:t>2. Feedback to Generator:</a:t>
            </a:r>
          </a:p>
          <a:p>
            <a:pPr algn="l">
              <a:buFont typeface="Arial" panose="020B0604020202020204" pitchFamily="34" charset="0"/>
              <a:buChar char="•"/>
            </a:pPr>
            <a:r>
              <a:rPr lang="en-US" b="1" i="0" dirty="0">
                <a:solidFill>
                  <a:srgbClr val="ECECEC"/>
                </a:solidFill>
                <a:effectLst/>
                <a:highlight>
                  <a:srgbClr val="212121"/>
                </a:highlight>
                <a:latin typeface="Söhne"/>
              </a:rPr>
              <a:t>Provide Learning Signal</a:t>
            </a:r>
            <a:r>
              <a:rPr lang="en-US" b="0" i="0" dirty="0">
                <a:solidFill>
                  <a:srgbClr val="ECECEC"/>
                </a:solidFill>
                <a:effectLst/>
                <a:highlight>
                  <a:srgbClr val="212121"/>
                </a:highlight>
                <a:latin typeface="Söhne"/>
              </a:rPr>
              <a:t>: The discriminator provides critical feedback to the generator through a loss function. This feedback is part of what the generator uses to learn and improve. If the discriminator can easily tell that an image is fake, it will penalize the generator, prompting it to make better images next time.</a:t>
            </a:r>
          </a:p>
          <a:p>
            <a:pPr algn="l"/>
            <a:r>
              <a:rPr lang="en-US" b="1" i="0" dirty="0">
                <a:solidFill>
                  <a:srgbClr val="ECECEC"/>
                </a:solidFill>
                <a:effectLst/>
                <a:highlight>
                  <a:srgbClr val="212121"/>
                </a:highlight>
                <a:latin typeface="Söhne"/>
              </a:rPr>
              <a:t>3. Adversarial Training:</a:t>
            </a:r>
          </a:p>
          <a:p>
            <a:pPr algn="l">
              <a:buFont typeface="Arial" panose="020B0604020202020204" pitchFamily="34" charset="0"/>
              <a:buChar char="•"/>
            </a:pPr>
            <a:r>
              <a:rPr lang="en-US" b="1" i="0" dirty="0">
                <a:solidFill>
                  <a:srgbClr val="ECECEC"/>
                </a:solidFill>
                <a:effectLst/>
                <a:highlight>
                  <a:srgbClr val="212121"/>
                </a:highlight>
                <a:latin typeface="Söhne"/>
              </a:rPr>
              <a:t>Drive Improvement</a:t>
            </a:r>
            <a:r>
              <a:rPr lang="en-US" b="0" i="0" dirty="0">
                <a:solidFill>
                  <a:srgbClr val="ECECEC"/>
                </a:solidFill>
                <a:effectLst/>
                <a:highlight>
                  <a:srgbClr val="212121"/>
                </a:highlight>
                <a:latin typeface="Söhne"/>
              </a:rPr>
              <a:t>: By continuously challenging the generator's outputs, the discriminator drives the adversarial training process. The goal is to make the generator's task progressively harder, forcing it to learn more sophisticated ways of mimicking real images, thus enhancing the quality and realism of its output.</a:t>
            </a:r>
          </a:p>
          <a:p>
            <a:pPr algn="l"/>
            <a:r>
              <a:rPr lang="en-US" b="1" i="0" dirty="0">
                <a:solidFill>
                  <a:srgbClr val="ECECEC"/>
                </a:solidFill>
                <a:effectLst/>
                <a:highlight>
                  <a:srgbClr val="212121"/>
                </a:highlight>
                <a:latin typeface="Söhne"/>
              </a:rPr>
              <a:t>4. Conditional Assessment:</a:t>
            </a:r>
          </a:p>
          <a:p>
            <a:pPr algn="l">
              <a:buFont typeface="Arial" panose="020B0604020202020204" pitchFamily="34" charset="0"/>
              <a:buChar char="•"/>
            </a:pPr>
            <a:r>
              <a:rPr lang="en-US" b="1" i="0" dirty="0">
                <a:solidFill>
                  <a:srgbClr val="ECECEC"/>
                </a:solidFill>
                <a:effectLst/>
                <a:highlight>
                  <a:srgbClr val="212121"/>
                </a:highlight>
                <a:latin typeface="Söhne"/>
              </a:rPr>
              <a:t>Contextual Relevance</a:t>
            </a:r>
            <a:r>
              <a:rPr lang="en-US" b="0" i="0" dirty="0">
                <a:solidFill>
                  <a:srgbClr val="ECECEC"/>
                </a:solidFill>
                <a:effectLst/>
                <a:highlight>
                  <a:srgbClr val="212121"/>
                </a:highlight>
                <a:latin typeface="Söhne"/>
              </a:rPr>
              <a:t>: In Pix2Pix, the discriminator not only evaluates the realism of the generated images but also checks their relevance to the given input. This conditional assessment ensures that the generated output is not only realistic but also appropriate for the input context, maintaining the correct mapping from input to output domains.</a:t>
            </a:r>
          </a:p>
        </p:txBody>
      </p:sp>
      <p:sp>
        <p:nvSpPr>
          <p:cNvPr id="4" name="Slide Number Placeholder 3"/>
          <p:cNvSpPr>
            <a:spLocks noGrp="1"/>
          </p:cNvSpPr>
          <p:nvPr>
            <p:ph type="sldNum" sz="quarter" idx="5"/>
          </p:nvPr>
        </p:nvSpPr>
        <p:spPr/>
        <p:txBody>
          <a:bodyPr/>
          <a:lstStyle/>
          <a:p>
            <a:fld id="{FF6C4095-EDE0-8D4C-B8ED-CC81A609D2A4}" type="slidenum">
              <a:rPr lang="en-MA" smtClean="0"/>
              <a:t>6</a:t>
            </a:fld>
            <a:endParaRPr lang="en-MA"/>
          </a:p>
        </p:txBody>
      </p:sp>
    </p:spTree>
    <p:extLst>
      <p:ext uri="{BB962C8B-B14F-4D97-AF65-F5344CB8AC3E}">
        <p14:creationId xmlns:p14="http://schemas.microsoft.com/office/powerpoint/2010/main" val="1361634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U-Net Structure:</a:t>
            </a:r>
          </a:p>
          <a:p>
            <a:pPr algn="l"/>
            <a:r>
              <a:rPr lang="en-US" b="0" i="0" dirty="0">
                <a:solidFill>
                  <a:srgbClr val="ECECEC"/>
                </a:solidFill>
                <a:effectLst/>
                <a:highlight>
                  <a:srgbClr val="212121"/>
                </a:highlight>
                <a:latin typeface="Söhne"/>
              </a:rPr>
              <a:t>Think of U-Net as a factory pipeline that starts with a big block of raw material and ends with a finely detailed sculpture. Here’s how it works in steps:</a:t>
            </a:r>
          </a:p>
          <a:p>
            <a:pPr algn="l">
              <a:buFont typeface="+mj-lt"/>
              <a:buAutoNum type="arabicPeriod"/>
            </a:pPr>
            <a:r>
              <a:rPr lang="en-US" b="1" i="0" dirty="0">
                <a:solidFill>
                  <a:srgbClr val="ECECEC"/>
                </a:solidFill>
                <a:effectLst/>
                <a:highlight>
                  <a:srgbClr val="212121"/>
                </a:highlight>
                <a:latin typeface="Söhne"/>
              </a:rPr>
              <a:t>Downsizing</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1" i="0" dirty="0">
                <a:solidFill>
                  <a:srgbClr val="ECECEC"/>
                </a:solidFill>
                <a:effectLst/>
                <a:highlight>
                  <a:srgbClr val="212121"/>
                </a:highlight>
                <a:latin typeface="Söhne"/>
              </a:rPr>
              <a:t>What Happens</a:t>
            </a:r>
            <a:r>
              <a:rPr lang="en-US" b="0" i="0" dirty="0">
                <a:solidFill>
                  <a:srgbClr val="ECECEC"/>
                </a:solidFill>
                <a:effectLst/>
                <a:highlight>
                  <a:srgbClr val="212121"/>
                </a:highlight>
                <a:latin typeface="Söhne"/>
              </a:rPr>
              <a:t>: Imagine you start with a large, detailed photograph. The first part of the U-Net, called the </a:t>
            </a:r>
            <a:r>
              <a:rPr lang="en-US" b="0" i="0" dirty="0" err="1">
                <a:solidFill>
                  <a:srgbClr val="ECECEC"/>
                </a:solidFill>
                <a:effectLst/>
                <a:highlight>
                  <a:srgbClr val="212121"/>
                </a:highlight>
                <a:latin typeface="Söhne"/>
              </a:rPr>
              <a:t>downsampling</a:t>
            </a:r>
            <a:r>
              <a:rPr lang="en-US" b="0" i="0" dirty="0">
                <a:solidFill>
                  <a:srgbClr val="ECECEC"/>
                </a:solidFill>
                <a:effectLst/>
                <a:highlight>
                  <a:srgbClr val="212121"/>
                </a:highlight>
                <a:latin typeface="Söhne"/>
              </a:rPr>
              <a:t> path, is like zooming out gradually. As you zoom out, you start seeing the bigger picture but lose some fine details.</a:t>
            </a:r>
          </a:p>
          <a:p>
            <a:pPr marL="742950" lvl="1" indent="-285750" algn="l">
              <a:buFont typeface="+mj-lt"/>
              <a:buAutoNum type="arabicPeriod"/>
            </a:pPr>
            <a:r>
              <a:rPr lang="en-US" b="1" i="0" dirty="0">
                <a:solidFill>
                  <a:srgbClr val="ECECEC"/>
                </a:solidFill>
                <a:effectLst/>
                <a:highlight>
                  <a:srgbClr val="212121"/>
                </a:highlight>
                <a:latin typeface="Söhne"/>
              </a:rPr>
              <a:t>Purpose</a:t>
            </a:r>
            <a:r>
              <a:rPr lang="en-US" b="0" i="0" dirty="0">
                <a:solidFill>
                  <a:srgbClr val="ECECEC"/>
                </a:solidFill>
                <a:effectLst/>
                <a:highlight>
                  <a:srgbClr val="212121"/>
                </a:highlight>
                <a:latin typeface="Söhne"/>
              </a:rPr>
              <a:t>: This helps the network understand the overall layout and context of the image (like recognizing that it’s a picture of a street rather than focusing on the specific bricks in the buildings).</a:t>
            </a:r>
          </a:p>
          <a:p>
            <a:pPr algn="l">
              <a:buFont typeface="+mj-lt"/>
              <a:buAutoNum type="arabicPeriod"/>
            </a:pPr>
            <a:r>
              <a:rPr lang="en-US" b="1" i="0" dirty="0">
                <a:solidFill>
                  <a:srgbClr val="ECECEC"/>
                </a:solidFill>
                <a:effectLst/>
                <a:highlight>
                  <a:srgbClr val="212121"/>
                </a:highlight>
                <a:latin typeface="Söhne"/>
              </a:rPr>
              <a:t>Bottleneck</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1" i="0" dirty="0">
                <a:solidFill>
                  <a:srgbClr val="ECECEC"/>
                </a:solidFill>
                <a:effectLst/>
                <a:highlight>
                  <a:srgbClr val="212121"/>
                </a:highlight>
                <a:latin typeface="Söhne"/>
              </a:rPr>
              <a:t>Critical Point</a:t>
            </a:r>
            <a:r>
              <a:rPr lang="en-US" b="0" i="0" dirty="0">
                <a:solidFill>
                  <a:srgbClr val="ECECEC"/>
                </a:solidFill>
                <a:effectLst/>
                <a:highlight>
                  <a:srgbClr val="212121"/>
                </a:highlight>
                <a:latin typeface="Söhne"/>
              </a:rPr>
              <a:t>: This is the part where the image is the most zoomed out. It’s like having a simplified blueprint of the photo. It doesn’t have details but has all the major parts laid out.</a:t>
            </a:r>
          </a:p>
          <a:p>
            <a:pPr marL="742950" lvl="1" indent="-285750" algn="l">
              <a:buFont typeface="+mj-lt"/>
              <a:buAutoNum type="arabicPeriod"/>
            </a:pPr>
            <a:r>
              <a:rPr lang="en-US" b="1" i="0" dirty="0">
                <a:solidFill>
                  <a:srgbClr val="ECECEC"/>
                </a:solidFill>
                <a:effectLst/>
                <a:highlight>
                  <a:srgbClr val="212121"/>
                </a:highlight>
                <a:latin typeface="Söhne"/>
              </a:rPr>
              <a:t>Purpose</a:t>
            </a:r>
            <a:r>
              <a:rPr lang="en-US" b="0" i="0" dirty="0">
                <a:solidFill>
                  <a:srgbClr val="ECECEC"/>
                </a:solidFill>
                <a:effectLst/>
                <a:highlight>
                  <a:srgbClr val="212121"/>
                </a:highlight>
                <a:latin typeface="Söhne"/>
              </a:rPr>
              <a:t>: This stage captures the essence of the image, which will guide the reconstruction process.</a:t>
            </a:r>
          </a:p>
          <a:p>
            <a:pPr algn="l">
              <a:buFont typeface="+mj-lt"/>
              <a:buAutoNum type="arabicPeriod"/>
            </a:pPr>
            <a:r>
              <a:rPr lang="en-US" b="1" i="0" dirty="0">
                <a:solidFill>
                  <a:srgbClr val="ECECEC"/>
                </a:solidFill>
                <a:effectLst/>
                <a:highlight>
                  <a:srgbClr val="212121"/>
                </a:highlight>
                <a:latin typeface="Söhne"/>
              </a:rPr>
              <a:t>Upsizing</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1" i="0" dirty="0">
                <a:solidFill>
                  <a:srgbClr val="ECECEC"/>
                </a:solidFill>
                <a:effectLst/>
                <a:highlight>
                  <a:srgbClr val="212121"/>
                </a:highlight>
                <a:latin typeface="Söhne"/>
              </a:rPr>
              <a:t>What Happens</a:t>
            </a:r>
            <a:r>
              <a:rPr lang="en-US" b="0" i="0" dirty="0">
                <a:solidFill>
                  <a:srgbClr val="ECECEC"/>
                </a:solidFill>
                <a:effectLst/>
                <a:highlight>
                  <a:srgbClr val="212121"/>
                </a:highlight>
                <a:latin typeface="Söhne"/>
              </a:rPr>
              <a:t>: Now, imagine taking that blueprint and gradually zooming back in, but as you do so, you start adding back the details you lost earlier. This is what the </a:t>
            </a:r>
            <a:r>
              <a:rPr lang="en-US" b="0" i="0" dirty="0" err="1">
                <a:solidFill>
                  <a:srgbClr val="ECECEC"/>
                </a:solidFill>
                <a:effectLst/>
                <a:highlight>
                  <a:srgbClr val="212121"/>
                </a:highlight>
                <a:latin typeface="Söhne"/>
              </a:rPr>
              <a:t>upsampling</a:t>
            </a:r>
            <a:r>
              <a:rPr lang="en-US" b="0" i="0" dirty="0">
                <a:solidFill>
                  <a:srgbClr val="ECECEC"/>
                </a:solidFill>
                <a:effectLst/>
                <a:highlight>
                  <a:srgbClr val="212121"/>
                </a:highlight>
                <a:latin typeface="Söhne"/>
              </a:rPr>
              <a:t> path does.</a:t>
            </a:r>
          </a:p>
          <a:p>
            <a:pPr marL="742950" lvl="1" indent="-285750" algn="l">
              <a:buFont typeface="+mj-lt"/>
              <a:buAutoNum type="arabicPeriod"/>
            </a:pPr>
            <a:r>
              <a:rPr lang="en-US" b="1" i="0" dirty="0">
                <a:solidFill>
                  <a:srgbClr val="ECECEC"/>
                </a:solidFill>
                <a:effectLst/>
                <a:highlight>
                  <a:srgbClr val="212121"/>
                </a:highlight>
                <a:latin typeface="Söhne"/>
              </a:rPr>
              <a:t>Purpose</a:t>
            </a:r>
            <a:r>
              <a:rPr lang="en-US" b="0" i="0" dirty="0">
                <a:solidFill>
                  <a:srgbClr val="ECECEC"/>
                </a:solidFill>
                <a:effectLst/>
                <a:highlight>
                  <a:srgbClr val="212121"/>
                </a:highlight>
                <a:latin typeface="Söhne"/>
              </a:rPr>
              <a:t>: This process rebuilds the image back to its original size but now informed by the blueprint created in the </a:t>
            </a:r>
            <a:r>
              <a:rPr lang="en-US" b="0" i="0" dirty="0" err="1">
                <a:solidFill>
                  <a:srgbClr val="ECECEC"/>
                </a:solidFill>
                <a:effectLst/>
                <a:highlight>
                  <a:srgbClr val="212121"/>
                </a:highlight>
                <a:latin typeface="Söhne"/>
              </a:rPr>
              <a:t>downsampling</a:t>
            </a:r>
            <a:r>
              <a:rPr lang="en-US" b="0" i="0" dirty="0">
                <a:solidFill>
                  <a:srgbClr val="ECECEC"/>
                </a:solidFill>
                <a:effectLst/>
                <a:highlight>
                  <a:srgbClr val="212121"/>
                </a:highlight>
                <a:latin typeface="Söhne"/>
              </a:rPr>
              <a:t> and bottleneck stages.</a:t>
            </a:r>
          </a:p>
          <a:p>
            <a:pPr algn="l">
              <a:buFont typeface="+mj-lt"/>
              <a:buAutoNum type="arabicPeriod"/>
            </a:pPr>
            <a:r>
              <a:rPr lang="en-US" b="1" i="0" dirty="0">
                <a:solidFill>
                  <a:srgbClr val="ECECEC"/>
                </a:solidFill>
                <a:effectLst/>
                <a:highlight>
                  <a:srgbClr val="212121"/>
                </a:highlight>
                <a:latin typeface="Söhne"/>
              </a:rPr>
              <a:t>Skip Connections</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1" i="0" dirty="0">
                <a:solidFill>
                  <a:srgbClr val="ECECEC"/>
                </a:solidFill>
                <a:effectLst/>
                <a:highlight>
                  <a:srgbClr val="212121"/>
                </a:highlight>
                <a:latin typeface="Söhne"/>
              </a:rPr>
              <a:t>Adding Details</a:t>
            </a:r>
            <a:r>
              <a:rPr lang="en-US" b="0" i="0" dirty="0">
                <a:solidFill>
                  <a:srgbClr val="ECECEC"/>
                </a:solidFill>
                <a:effectLst/>
                <a:highlight>
                  <a:srgbClr val="212121"/>
                </a:highlight>
                <a:latin typeface="Söhne"/>
              </a:rPr>
              <a:t>: As you’re rebuilding the image, imagine you have a friend who took detailed notes (snapshots) of the original photo before it was zoomed out. As you rebuild each layer, your friend hands you the notes from the corresponding level of detail. These are the skip connections.</a:t>
            </a:r>
          </a:p>
          <a:p>
            <a:pPr marL="742950" lvl="1" indent="-285750" algn="l">
              <a:buFont typeface="+mj-lt"/>
              <a:buAutoNum type="arabicPeriod"/>
            </a:pPr>
            <a:r>
              <a:rPr lang="en-US" b="1" i="0" dirty="0">
                <a:solidFill>
                  <a:srgbClr val="ECECEC"/>
                </a:solidFill>
                <a:effectLst/>
                <a:highlight>
                  <a:srgbClr val="212121"/>
                </a:highlight>
                <a:latin typeface="Söhne"/>
              </a:rPr>
              <a:t>Purpose</a:t>
            </a:r>
            <a:r>
              <a:rPr lang="en-US" b="0" i="0" dirty="0">
                <a:solidFill>
                  <a:srgbClr val="ECECEC"/>
                </a:solidFill>
                <a:effectLst/>
                <a:highlight>
                  <a:srgbClr val="212121"/>
                </a:highlight>
                <a:latin typeface="Söhne"/>
              </a:rPr>
              <a:t>: They help ensure that the final sculpture (or image) is as detailed and accurate as the original. These connections add back the fine details to the zoomed-in image that would otherwise be lost.</a:t>
            </a:r>
          </a:p>
          <a:p>
            <a:pPr algn="l"/>
            <a:r>
              <a:rPr lang="en-US" b="1" i="0" dirty="0">
                <a:solidFill>
                  <a:srgbClr val="ECECEC"/>
                </a:solidFill>
                <a:effectLst/>
                <a:highlight>
                  <a:srgbClr val="212121"/>
                </a:highlight>
                <a:latin typeface="Söhne"/>
              </a:rPr>
              <a:t>In Pix2Pix:</a:t>
            </a:r>
          </a:p>
          <a:p>
            <a:pPr algn="l">
              <a:buFont typeface="Arial" panose="020B0604020202020204" pitchFamily="34" charset="0"/>
              <a:buChar char="•"/>
            </a:pPr>
            <a:r>
              <a:rPr lang="en-US" b="0" i="0" dirty="0">
                <a:solidFill>
                  <a:srgbClr val="ECECEC"/>
                </a:solidFill>
                <a:effectLst/>
                <a:highlight>
                  <a:srgbClr val="212121"/>
                </a:highlight>
                <a:latin typeface="Söhne"/>
              </a:rPr>
              <a:t>In the Pix2Pix system, this entire process helps to take a simple input (like a line drawing of a cat) and transform it into a detailed and realistic output (like a lifelike image of a cat). The U-Net architecture ensures that the fine details are not lost and that the output closely matches what the input represents, just in a different style or form.</a:t>
            </a:r>
          </a:p>
          <a:p>
            <a:endParaRPr lang="en-MA" dirty="0"/>
          </a:p>
          <a:p>
            <a:endParaRPr lang="en-MA" dirty="0"/>
          </a:p>
        </p:txBody>
      </p:sp>
      <p:sp>
        <p:nvSpPr>
          <p:cNvPr id="4" name="Slide Number Placeholder 3"/>
          <p:cNvSpPr>
            <a:spLocks noGrp="1"/>
          </p:cNvSpPr>
          <p:nvPr>
            <p:ph type="sldNum" sz="quarter" idx="5"/>
          </p:nvPr>
        </p:nvSpPr>
        <p:spPr/>
        <p:txBody>
          <a:bodyPr/>
          <a:lstStyle/>
          <a:p>
            <a:fld id="{D48C34D0-B14C-6D42-B29B-EA2F3C818966}" type="slidenum">
              <a:rPr lang="en-MA" smtClean="0"/>
              <a:t>7</a:t>
            </a:fld>
            <a:endParaRPr lang="en-MA"/>
          </a:p>
        </p:txBody>
      </p:sp>
    </p:spTree>
    <p:extLst>
      <p:ext uri="{BB962C8B-B14F-4D97-AF65-F5344CB8AC3E}">
        <p14:creationId xmlns:p14="http://schemas.microsoft.com/office/powerpoint/2010/main" val="2014538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Architecture Overview:</a:t>
            </a:r>
          </a:p>
          <a:p>
            <a:pPr algn="l">
              <a:buFont typeface="+mj-lt"/>
              <a:buAutoNum type="arabicPeriod"/>
            </a:pPr>
            <a:r>
              <a:rPr lang="en-US" b="1" i="0" dirty="0" err="1">
                <a:solidFill>
                  <a:srgbClr val="ECECEC"/>
                </a:solidFill>
                <a:effectLst/>
                <a:highlight>
                  <a:srgbClr val="212121"/>
                </a:highlight>
                <a:latin typeface="Söhne"/>
              </a:rPr>
              <a:t>PatchGAN</a:t>
            </a:r>
            <a:r>
              <a:rPr lang="en-US" b="1" i="0" dirty="0">
                <a:solidFill>
                  <a:srgbClr val="ECECEC"/>
                </a:solidFill>
                <a:effectLst/>
                <a:highlight>
                  <a:srgbClr val="212121"/>
                </a:highlight>
                <a:latin typeface="Söhne"/>
              </a:rPr>
              <a:t> Classifier</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1" i="0" dirty="0">
                <a:solidFill>
                  <a:srgbClr val="ECECEC"/>
                </a:solidFill>
                <a:effectLst/>
                <a:highlight>
                  <a:srgbClr val="212121"/>
                </a:highlight>
                <a:latin typeface="Söhne"/>
              </a:rPr>
              <a:t>Design</a:t>
            </a:r>
            <a:r>
              <a:rPr lang="en-US" b="0" i="0" dirty="0">
                <a:solidFill>
                  <a:srgbClr val="ECECEC"/>
                </a:solidFill>
                <a:effectLst/>
                <a:highlight>
                  <a:srgbClr val="212121"/>
                </a:highlight>
                <a:latin typeface="Söhne"/>
              </a:rPr>
              <a:t>: The discriminator in Pix2Pix is commonly referred to as a </a:t>
            </a:r>
            <a:r>
              <a:rPr lang="en-US" b="0" i="0" dirty="0" err="1">
                <a:solidFill>
                  <a:srgbClr val="ECECEC"/>
                </a:solidFill>
                <a:effectLst/>
                <a:highlight>
                  <a:srgbClr val="212121"/>
                </a:highlight>
                <a:latin typeface="Söhne"/>
              </a:rPr>
              <a:t>PatchGAN</a:t>
            </a:r>
            <a:r>
              <a:rPr lang="en-US" b="0" i="0" dirty="0">
                <a:solidFill>
                  <a:srgbClr val="ECECEC"/>
                </a:solidFill>
                <a:effectLst/>
                <a:highlight>
                  <a:srgbClr val="212121"/>
                </a:highlight>
                <a:latin typeface="Söhne"/>
              </a:rPr>
              <a:t> classifier. Unlike traditional discriminators that assess the entire image at once, the </a:t>
            </a:r>
            <a:r>
              <a:rPr lang="en-US" b="0" i="0" dirty="0" err="1">
                <a:solidFill>
                  <a:srgbClr val="ECECEC"/>
                </a:solidFill>
                <a:effectLst/>
                <a:highlight>
                  <a:srgbClr val="212121"/>
                </a:highlight>
                <a:latin typeface="Söhne"/>
              </a:rPr>
              <a:t>PatchGAN</a:t>
            </a:r>
            <a:r>
              <a:rPr lang="en-US" b="0" i="0" dirty="0">
                <a:solidFill>
                  <a:srgbClr val="ECECEC"/>
                </a:solidFill>
                <a:effectLst/>
                <a:highlight>
                  <a:srgbClr val="212121"/>
                </a:highlight>
                <a:latin typeface="Söhne"/>
              </a:rPr>
              <a:t> looks at different parts or patches of the image separately. Each patch is assessed independently to determine whether it's real or fake.</a:t>
            </a:r>
          </a:p>
          <a:p>
            <a:pPr marL="742950" lvl="1" indent="-285750" algn="l">
              <a:buFont typeface="+mj-lt"/>
              <a:buAutoNum type="arabicPeriod"/>
            </a:pPr>
            <a:r>
              <a:rPr lang="en-US" b="1" i="0" dirty="0">
                <a:solidFill>
                  <a:srgbClr val="ECECEC"/>
                </a:solidFill>
                <a:effectLst/>
                <a:highlight>
                  <a:srgbClr val="212121"/>
                </a:highlight>
                <a:latin typeface="Söhne"/>
              </a:rPr>
              <a:t>Advantage</a:t>
            </a:r>
            <a:r>
              <a:rPr lang="en-US" b="0" i="0" dirty="0">
                <a:solidFill>
                  <a:srgbClr val="ECECEC"/>
                </a:solidFill>
                <a:effectLst/>
                <a:highlight>
                  <a:srgbClr val="212121"/>
                </a:highlight>
                <a:latin typeface="Söhne"/>
              </a:rPr>
              <a:t>: This approach focuses on the texture and local style of the image, which is often sufficient to determine its authenticity. It allows the discriminator to efficiently and effectively identify discrepancies in smaller sections of the image, which might be missed when looking at the whole image at once.</a:t>
            </a:r>
          </a:p>
          <a:p>
            <a:pPr algn="l">
              <a:buFont typeface="+mj-lt"/>
              <a:buAutoNum type="arabicPeriod"/>
            </a:pPr>
            <a:r>
              <a:rPr lang="en-US" b="1" i="0" dirty="0">
                <a:solidFill>
                  <a:srgbClr val="ECECEC"/>
                </a:solidFill>
                <a:effectLst/>
                <a:highlight>
                  <a:srgbClr val="212121"/>
                </a:highlight>
                <a:latin typeface="Söhne"/>
              </a:rPr>
              <a:t>Architecture Details</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1" i="0" dirty="0">
                <a:solidFill>
                  <a:srgbClr val="ECECEC"/>
                </a:solidFill>
                <a:effectLst/>
                <a:highlight>
                  <a:srgbClr val="212121"/>
                </a:highlight>
                <a:latin typeface="Söhne"/>
              </a:rPr>
              <a:t>Input</a:t>
            </a:r>
            <a:r>
              <a:rPr lang="en-US" b="0" i="0" dirty="0">
                <a:solidFill>
                  <a:srgbClr val="ECECEC"/>
                </a:solidFill>
                <a:effectLst/>
                <a:highlight>
                  <a:srgbClr val="212121"/>
                </a:highlight>
                <a:latin typeface="Söhne"/>
              </a:rPr>
              <a:t>: The discriminator receives both the generated image and the corresponding input image (concatenated along the channel dimension) as input. This is because Pix2Pix is a conditional GAN, and the condition (input image) is provided directly to the discriminator.</a:t>
            </a:r>
          </a:p>
          <a:p>
            <a:pPr marL="742950" lvl="1" indent="-285750" algn="l">
              <a:buFont typeface="+mj-lt"/>
              <a:buAutoNum type="arabicPeriod"/>
            </a:pPr>
            <a:r>
              <a:rPr lang="en-US" b="1" i="0" dirty="0">
                <a:solidFill>
                  <a:srgbClr val="ECECEC"/>
                </a:solidFill>
                <a:effectLst/>
                <a:highlight>
                  <a:srgbClr val="212121"/>
                </a:highlight>
                <a:latin typeface="Söhne"/>
              </a:rPr>
              <a:t>Convolutional Layers</a:t>
            </a:r>
            <a:r>
              <a:rPr lang="en-US" b="0" i="0" dirty="0">
                <a:solidFill>
                  <a:srgbClr val="ECECEC"/>
                </a:solidFill>
                <a:effectLst/>
                <a:highlight>
                  <a:srgbClr val="212121"/>
                </a:highlight>
                <a:latin typeface="Söhne"/>
              </a:rPr>
              <a:t>: The network typically consists of several layers of convolutions. Each convolutional layer applies a set of filters meant to capture various features of the image, such as edges, textures, or specific patterns.</a:t>
            </a:r>
          </a:p>
          <a:p>
            <a:pPr marL="742950" lvl="1" indent="-285750" algn="l">
              <a:buFont typeface="+mj-lt"/>
              <a:buAutoNum type="arabicPeriod"/>
            </a:pPr>
            <a:r>
              <a:rPr lang="en-US" b="1" i="0" dirty="0">
                <a:solidFill>
                  <a:srgbClr val="ECECEC"/>
                </a:solidFill>
                <a:effectLst/>
                <a:highlight>
                  <a:srgbClr val="212121"/>
                </a:highlight>
                <a:latin typeface="Söhne"/>
              </a:rPr>
              <a:t>Normalization</a:t>
            </a:r>
            <a:r>
              <a:rPr lang="en-US" b="0" i="0" dirty="0">
                <a:solidFill>
                  <a:srgbClr val="ECECEC"/>
                </a:solidFill>
                <a:effectLst/>
                <a:highlight>
                  <a:srgbClr val="212121"/>
                </a:highlight>
                <a:latin typeface="Söhne"/>
              </a:rPr>
              <a:t>: Batch normalization is applied after convolutional layers (except for the first layer) to stabilize learning and normalize the features being learned.</a:t>
            </a:r>
          </a:p>
          <a:p>
            <a:pPr marL="742950" lvl="1" indent="-285750" algn="l">
              <a:buFont typeface="+mj-lt"/>
              <a:buAutoNum type="arabicPeriod"/>
            </a:pPr>
            <a:r>
              <a:rPr lang="en-US" b="1" i="0" dirty="0">
                <a:solidFill>
                  <a:srgbClr val="ECECEC"/>
                </a:solidFill>
                <a:effectLst/>
                <a:highlight>
                  <a:srgbClr val="212121"/>
                </a:highlight>
                <a:latin typeface="Söhne"/>
              </a:rPr>
              <a:t>Activation</a:t>
            </a:r>
            <a:r>
              <a:rPr lang="en-US" b="0" i="0" dirty="0">
                <a:solidFill>
                  <a:srgbClr val="ECECEC"/>
                </a:solidFill>
                <a:effectLst/>
                <a:highlight>
                  <a:srgbClr val="212121"/>
                </a:highlight>
                <a:latin typeface="Söhne"/>
              </a:rPr>
              <a:t>: Leaky </a:t>
            </a:r>
            <a:r>
              <a:rPr lang="en-US" b="0" i="0" dirty="0" err="1">
                <a:solidFill>
                  <a:srgbClr val="ECECEC"/>
                </a:solidFill>
                <a:effectLst/>
                <a:highlight>
                  <a:srgbClr val="212121"/>
                </a:highlight>
                <a:latin typeface="Söhne"/>
              </a:rPr>
              <a:t>ReLU</a:t>
            </a:r>
            <a:r>
              <a:rPr lang="en-US" b="0" i="0" dirty="0">
                <a:solidFill>
                  <a:srgbClr val="ECECEC"/>
                </a:solidFill>
                <a:effectLst/>
                <a:highlight>
                  <a:srgbClr val="212121"/>
                </a:highlight>
                <a:latin typeface="Söhne"/>
              </a:rPr>
              <a:t> activation is used for non-linearity without blocking the gradient flow during training. It allows a small, non-zero gradient when the unit is inactive and has been shown to help the gradient flow more effectively than standard </a:t>
            </a:r>
            <a:r>
              <a:rPr lang="en-US" b="0" i="0" dirty="0" err="1">
                <a:solidFill>
                  <a:srgbClr val="ECECEC"/>
                </a:solidFill>
                <a:effectLst/>
                <a:highlight>
                  <a:srgbClr val="212121"/>
                </a:highlight>
                <a:latin typeface="Söhne"/>
              </a:rPr>
              <a:t>ReLU</a:t>
            </a:r>
            <a:r>
              <a:rPr lang="en-US" b="0" i="0" dirty="0">
                <a:solidFill>
                  <a:srgbClr val="ECECEC"/>
                </a:solidFill>
                <a:effectLst/>
                <a:highlight>
                  <a:srgbClr val="212121"/>
                </a:highlight>
                <a:latin typeface="Söhne"/>
              </a:rPr>
              <a:t>.</a:t>
            </a:r>
          </a:p>
          <a:p>
            <a:pPr algn="l">
              <a:buFont typeface="+mj-lt"/>
              <a:buAutoNum type="arabicPeriod"/>
            </a:pPr>
            <a:r>
              <a:rPr lang="en-US" b="1" i="0" dirty="0">
                <a:solidFill>
                  <a:srgbClr val="ECECEC"/>
                </a:solidFill>
                <a:effectLst/>
                <a:highlight>
                  <a:srgbClr val="212121"/>
                </a:highlight>
                <a:latin typeface="Söhne"/>
              </a:rPr>
              <a:t>Output</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1" i="0" dirty="0">
                <a:solidFill>
                  <a:srgbClr val="ECECEC"/>
                </a:solidFill>
                <a:effectLst/>
                <a:highlight>
                  <a:srgbClr val="212121"/>
                </a:highlight>
                <a:latin typeface="Söhne"/>
              </a:rPr>
              <a:t>Final Layer</a:t>
            </a:r>
            <a:r>
              <a:rPr lang="en-US" b="0" i="0" dirty="0">
                <a:solidFill>
                  <a:srgbClr val="ECECEC"/>
                </a:solidFill>
                <a:effectLst/>
                <a:highlight>
                  <a:srgbClr val="212121"/>
                </a:highlight>
                <a:latin typeface="Söhne"/>
              </a:rPr>
              <a:t>: The output of the final convolutional layer is a single-channel feature map, where each pixel represents the discriminator’s assessment of a corresponding patch in the input image. Rather than outputting a single scalar (real or fake), it outputs a matrix of scores.</a:t>
            </a:r>
          </a:p>
          <a:p>
            <a:pPr marL="742950" lvl="1" indent="-285750" algn="l">
              <a:buFont typeface="+mj-lt"/>
              <a:buAutoNum type="arabicPeriod"/>
            </a:pPr>
            <a:r>
              <a:rPr lang="en-US" b="1" i="0" dirty="0">
                <a:solidFill>
                  <a:srgbClr val="ECECEC"/>
                </a:solidFill>
                <a:effectLst/>
                <a:highlight>
                  <a:srgbClr val="212121"/>
                </a:highlight>
                <a:latin typeface="Söhne"/>
              </a:rPr>
              <a:t>Sigmoid Activation</a:t>
            </a:r>
            <a:r>
              <a:rPr lang="en-US" b="0" i="0" dirty="0">
                <a:solidFill>
                  <a:srgbClr val="ECECEC"/>
                </a:solidFill>
                <a:effectLst/>
                <a:highlight>
                  <a:srgbClr val="212121"/>
                </a:highlight>
                <a:latin typeface="Söhne"/>
              </a:rPr>
              <a:t>: A sigmoid activation function is applied to the output layer to squash the values between 0 and 1, representing the probability of each patch being real.</a:t>
            </a:r>
          </a:p>
          <a:p>
            <a:pPr algn="l">
              <a:buFont typeface="+mj-lt"/>
              <a:buAutoNum type="arabicPeriod"/>
            </a:pPr>
            <a:r>
              <a:rPr lang="en-US" b="1" i="0" dirty="0">
                <a:solidFill>
                  <a:srgbClr val="ECECEC"/>
                </a:solidFill>
                <a:effectLst/>
                <a:highlight>
                  <a:srgbClr val="212121"/>
                </a:highlight>
                <a:latin typeface="Söhne"/>
              </a:rPr>
              <a:t>Objective Function</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1" i="0" dirty="0">
                <a:solidFill>
                  <a:srgbClr val="ECECEC"/>
                </a:solidFill>
                <a:effectLst/>
                <a:highlight>
                  <a:srgbClr val="212121"/>
                </a:highlight>
                <a:latin typeface="Söhne"/>
              </a:rPr>
              <a:t>Loss Calculation</a:t>
            </a:r>
            <a:r>
              <a:rPr lang="en-US" b="0" i="0" dirty="0">
                <a:solidFill>
                  <a:srgbClr val="ECECEC"/>
                </a:solidFill>
                <a:effectLst/>
                <a:highlight>
                  <a:srgbClr val="212121"/>
                </a:highlight>
                <a:latin typeface="Söhne"/>
              </a:rPr>
              <a:t>: The discriminator's objective is to maximize the classification accuracy for real and fake patches. For real images, it aims to output values close to 1, and for generated images, it aims to output values close to 0.</a:t>
            </a:r>
          </a:p>
          <a:p>
            <a:pPr marL="742950" lvl="1" indent="-285750" algn="l">
              <a:buFont typeface="+mj-lt"/>
              <a:buAutoNum type="arabicPeriod"/>
            </a:pPr>
            <a:r>
              <a:rPr lang="en-US" b="1" i="0" dirty="0">
                <a:solidFill>
                  <a:srgbClr val="ECECEC"/>
                </a:solidFill>
                <a:effectLst/>
                <a:highlight>
                  <a:srgbClr val="212121"/>
                </a:highlight>
                <a:latin typeface="Söhne"/>
              </a:rPr>
              <a:t>Training</a:t>
            </a:r>
            <a:r>
              <a:rPr lang="en-US" b="0" i="0" dirty="0">
                <a:solidFill>
                  <a:srgbClr val="ECECEC"/>
                </a:solidFill>
                <a:effectLst/>
                <a:highlight>
                  <a:srgbClr val="212121"/>
                </a:highlight>
                <a:latin typeface="Söhne"/>
              </a:rPr>
              <a:t>: During training, the discriminator’s loss is calculated based on how well it can separate real images from fakes. This loss is used to update the discriminator's weights through backpropagation.</a:t>
            </a:r>
          </a:p>
          <a:p>
            <a:endParaRPr lang="en-MA" dirty="0"/>
          </a:p>
          <a:p>
            <a:endParaRPr lang="en-MA" dirty="0"/>
          </a:p>
          <a:p>
            <a:r>
              <a:rPr lang="en-MA" dirty="0"/>
              <a:t>In simpler terms:</a:t>
            </a:r>
          </a:p>
          <a:p>
            <a:pPr algn="l"/>
            <a:r>
              <a:rPr lang="en-US" b="0" i="0" dirty="0">
                <a:solidFill>
                  <a:srgbClr val="ECECEC"/>
                </a:solidFill>
                <a:effectLst/>
                <a:highlight>
                  <a:srgbClr val="212121"/>
                </a:highlight>
                <a:latin typeface="Söhne"/>
              </a:rPr>
              <a:t>In the Pix2Pix system, the discriminator can be thought of as the quality inspector in a factory where the factory is the generator creating products (images). Here’s a straightforward explanation of what the discriminator does and how it’s built:</a:t>
            </a:r>
          </a:p>
          <a:p>
            <a:pPr algn="l"/>
            <a:r>
              <a:rPr lang="en-US" b="1" i="0" dirty="0">
                <a:solidFill>
                  <a:srgbClr val="ECECEC"/>
                </a:solidFill>
                <a:effectLst/>
                <a:highlight>
                  <a:srgbClr val="212121"/>
                </a:highlight>
                <a:latin typeface="Söhne"/>
              </a:rPr>
              <a:t>Overview of the Discriminator:</a:t>
            </a:r>
          </a:p>
          <a:p>
            <a:pPr algn="l">
              <a:buFont typeface="+mj-lt"/>
              <a:buAutoNum type="arabicPeriod"/>
            </a:pPr>
            <a:r>
              <a:rPr lang="en-US" b="1" i="0" dirty="0">
                <a:solidFill>
                  <a:srgbClr val="ECECEC"/>
                </a:solidFill>
                <a:effectLst/>
                <a:highlight>
                  <a:srgbClr val="212121"/>
                </a:highlight>
                <a:latin typeface="Söhne"/>
              </a:rPr>
              <a:t>Patch Checker</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1" i="0" dirty="0">
                <a:solidFill>
                  <a:srgbClr val="ECECEC"/>
                </a:solidFill>
                <a:effectLst/>
                <a:highlight>
                  <a:srgbClr val="212121"/>
                </a:highlight>
                <a:latin typeface="Söhne"/>
              </a:rPr>
              <a:t>Role</a:t>
            </a:r>
            <a:r>
              <a:rPr lang="en-US" b="0" i="0" dirty="0">
                <a:solidFill>
                  <a:srgbClr val="ECECEC"/>
                </a:solidFill>
                <a:effectLst/>
                <a:highlight>
                  <a:srgbClr val="212121"/>
                </a:highlight>
                <a:latin typeface="Söhne"/>
              </a:rPr>
              <a:t>: Instead of checking the entire image at once to see if it looks real or fake, the discriminator looks at small sections or patches of the image. It's like inspecting a patchwork quilt piece by piece, rather than all at once.</a:t>
            </a:r>
          </a:p>
          <a:p>
            <a:pPr marL="742950" lvl="1" indent="-285750" algn="l">
              <a:buFont typeface="+mj-lt"/>
              <a:buAutoNum type="arabicPeriod"/>
            </a:pPr>
            <a:r>
              <a:rPr lang="en-US" b="1" i="0" dirty="0">
                <a:solidFill>
                  <a:srgbClr val="ECECEC"/>
                </a:solidFill>
                <a:effectLst/>
                <a:highlight>
                  <a:srgbClr val="212121"/>
                </a:highlight>
                <a:latin typeface="Söhne"/>
              </a:rPr>
              <a:t>Advantage</a:t>
            </a:r>
            <a:r>
              <a:rPr lang="en-US" b="0" i="0" dirty="0">
                <a:solidFill>
                  <a:srgbClr val="ECECEC"/>
                </a:solidFill>
                <a:effectLst/>
                <a:highlight>
                  <a:srgbClr val="212121"/>
                </a:highlight>
                <a:latin typeface="Söhne"/>
              </a:rPr>
              <a:t>: This method lets it focus on details and textures, making it good at spotting any part that doesn't look right, even if most of the image looks pretty good.</a:t>
            </a:r>
          </a:p>
          <a:p>
            <a:pPr algn="l">
              <a:buFont typeface="+mj-lt"/>
              <a:buAutoNum type="arabicPeriod"/>
            </a:pPr>
            <a:r>
              <a:rPr lang="en-US" b="1" i="0" dirty="0">
                <a:solidFill>
                  <a:srgbClr val="ECECEC"/>
                </a:solidFill>
                <a:effectLst/>
                <a:highlight>
                  <a:srgbClr val="212121"/>
                </a:highlight>
                <a:latin typeface="Söhne"/>
              </a:rPr>
              <a:t>How It Works</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1" i="0" dirty="0">
                <a:solidFill>
                  <a:srgbClr val="ECECEC"/>
                </a:solidFill>
                <a:effectLst/>
                <a:highlight>
                  <a:srgbClr val="212121"/>
                </a:highlight>
                <a:latin typeface="Söhne"/>
              </a:rPr>
              <a:t>Input</a:t>
            </a:r>
            <a:r>
              <a:rPr lang="en-US" b="0" i="0" dirty="0">
                <a:solidFill>
                  <a:srgbClr val="ECECEC"/>
                </a:solidFill>
                <a:effectLst/>
                <a:highlight>
                  <a:srgbClr val="212121"/>
                </a:highlight>
                <a:latin typeface="Söhne"/>
              </a:rPr>
              <a:t>: The discriminator gets both the input image (like a sketch) and the output image (like a colored-in version of the sketch) from the generator.</a:t>
            </a:r>
          </a:p>
          <a:p>
            <a:pPr marL="742950" lvl="1" indent="-285750" algn="l">
              <a:buFont typeface="+mj-lt"/>
              <a:buAutoNum type="arabicPeriod"/>
            </a:pPr>
            <a:r>
              <a:rPr lang="en-US" b="1" i="0" dirty="0">
                <a:solidFill>
                  <a:srgbClr val="ECECEC"/>
                </a:solidFill>
                <a:effectLst/>
                <a:highlight>
                  <a:srgbClr val="212121"/>
                </a:highlight>
                <a:latin typeface="Söhne"/>
              </a:rPr>
              <a:t>Layers</a:t>
            </a:r>
            <a:r>
              <a:rPr lang="en-US" b="0" i="0" dirty="0">
                <a:solidFill>
                  <a:srgbClr val="ECECEC"/>
                </a:solidFill>
                <a:effectLst/>
                <a:highlight>
                  <a:srgbClr val="212121"/>
                </a:highlight>
                <a:latin typeface="Söhne"/>
              </a:rPr>
              <a:t>: It has several layers, each acting like a filter that looks for different things in the images. The first layer might look for basic edges, and deeper layers might look for more complex patterns.</a:t>
            </a:r>
          </a:p>
          <a:p>
            <a:pPr marL="742950" lvl="1" indent="-285750" algn="l">
              <a:buFont typeface="+mj-lt"/>
              <a:buAutoNum type="arabicPeriod"/>
            </a:pPr>
            <a:r>
              <a:rPr lang="en-US" b="1" i="0" dirty="0">
                <a:solidFill>
                  <a:srgbClr val="ECECEC"/>
                </a:solidFill>
                <a:effectLst/>
                <a:highlight>
                  <a:srgbClr val="212121"/>
                </a:highlight>
                <a:latin typeface="Söhne"/>
              </a:rPr>
              <a:t>Normalization</a:t>
            </a:r>
            <a:r>
              <a:rPr lang="en-US" b="0" i="0" dirty="0">
                <a:solidFill>
                  <a:srgbClr val="ECECEC"/>
                </a:solidFill>
                <a:effectLst/>
                <a:highlight>
                  <a:srgbClr val="212121"/>
                </a:highlight>
                <a:latin typeface="Söhne"/>
              </a:rPr>
              <a:t>: Just like a camera adjusts to different lighting, normalization helps the discriminator adjust to different types of images and patterns.</a:t>
            </a:r>
          </a:p>
          <a:p>
            <a:pPr marL="742950" lvl="1" indent="-285750" algn="l">
              <a:buFont typeface="+mj-lt"/>
              <a:buAutoNum type="arabicPeriod"/>
            </a:pPr>
            <a:r>
              <a:rPr lang="en-US" b="1" i="0" dirty="0">
                <a:solidFill>
                  <a:srgbClr val="ECECEC"/>
                </a:solidFill>
                <a:effectLst/>
                <a:highlight>
                  <a:srgbClr val="212121"/>
                </a:highlight>
                <a:latin typeface="Söhne"/>
              </a:rPr>
              <a:t>Leaky Pipes</a:t>
            </a:r>
            <a:r>
              <a:rPr lang="en-US" b="0" i="0" dirty="0">
                <a:solidFill>
                  <a:srgbClr val="ECECEC"/>
                </a:solidFill>
                <a:effectLst/>
                <a:highlight>
                  <a:srgbClr val="212121"/>
                </a:highlight>
                <a:latin typeface="Söhne"/>
              </a:rPr>
              <a:t>: It uses something called a Leaky </a:t>
            </a:r>
            <a:r>
              <a:rPr lang="en-US" b="0" i="0" dirty="0" err="1">
                <a:solidFill>
                  <a:srgbClr val="ECECEC"/>
                </a:solidFill>
                <a:effectLst/>
                <a:highlight>
                  <a:srgbClr val="212121"/>
                </a:highlight>
                <a:latin typeface="Söhne"/>
              </a:rPr>
              <a:t>ReLU</a:t>
            </a:r>
            <a:r>
              <a:rPr lang="en-US" b="0" i="0" dirty="0">
                <a:solidFill>
                  <a:srgbClr val="ECECEC"/>
                </a:solidFill>
                <a:effectLst/>
                <a:highlight>
                  <a:srgbClr val="212121"/>
                </a:highlight>
                <a:latin typeface="Söhne"/>
              </a:rPr>
              <a:t>, which can be thought of as a leaky pipe that lets through a small amount of water even when it's off. This helps in making sure that all parts of the image get some attention during inspection.</a:t>
            </a:r>
          </a:p>
          <a:p>
            <a:pPr algn="l">
              <a:buFont typeface="+mj-lt"/>
              <a:buAutoNum type="arabicPeriod"/>
            </a:pPr>
            <a:r>
              <a:rPr lang="en-US" b="1" i="0" dirty="0">
                <a:solidFill>
                  <a:srgbClr val="ECECEC"/>
                </a:solidFill>
                <a:effectLst/>
                <a:highlight>
                  <a:srgbClr val="212121"/>
                </a:highlight>
                <a:latin typeface="Söhne"/>
              </a:rPr>
              <a:t>Final Decision</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1" i="0" dirty="0">
                <a:solidFill>
                  <a:srgbClr val="ECECEC"/>
                </a:solidFill>
                <a:effectLst/>
                <a:highlight>
                  <a:srgbClr val="212121"/>
                </a:highlight>
                <a:latin typeface="Söhne"/>
              </a:rPr>
              <a:t>Patch Scores</a:t>
            </a:r>
            <a:r>
              <a:rPr lang="en-US" b="0" i="0" dirty="0">
                <a:solidFill>
                  <a:srgbClr val="ECECEC"/>
                </a:solidFill>
                <a:effectLst/>
                <a:highlight>
                  <a:srgbClr val="212121"/>
                </a:highlight>
                <a:latin typeface="Söhne"/>
              </a:rPr>
              <a:t>: Instead of giving one final verdict for the whole image, it gives a score to each patch, indicating how real each part looks.</a:t>
            </a:r>
          </a:p>
          <a:p>
            <a:pPr marL="742950" lvl="1" indent="-285750" algn="l">
              <a:buFont typeface="+mj-lt"/>
              <a:buAutoNum type="arabicPeriod"/>
            </a:pPr>
            <a:r>
              <a:rPr lang="en-US" b="1" i="0" dirty="0">
                <a:solidFill>
                  <a:srgbClr val="ECECEC"/>
                </a:solidFill>
                <a:effectLst/>
                <a:highlight>
                  <a:srgbClr val="212121"/>
                </a:highlight>
                <a:latin typeface="Söhne"/>
              </a:rPr>
              <a:t>Sigmoid</a:t>
            </a:r>
            <a:r>
              <a:rPr lang="en-US" b="0" i="0" dirty="0">
                <a:solidFill>
                  <a:srgbClr val="ECECEC"/>
                </a:solidFill>
                <a:effectLst/>
                <a:highlight>
                  <a:srgbClr val="212121"/>
                </a:highlight>
                <a:latin typeface="Söhne"/>
              </a:rPr>
              <a:t>: At the end, these scores are squeezed (using a mathematical function called sigmoid) into a range between 0 and 1, where numbers closer to 1 mean "real" and closer to 0 mean "fake."</a:t>
            </a:r>
          </a:p>
          <a:p>
            <a:pPr algn="l">
              <a:buFont typeface="+mj-lt"/>
              <a:buAutoNum type="arabicPeriod"/>
            </a:pPr>
            <a:r>
              <a:rPr lang="en-US" b="1" i="0" dirty="0">
                <a:solidFill>
                  <a:srgbClr val="ECECEC"/>
                </a:solidFill>
                <a:effectLst/>
                <a:highlight>
                  <a:srgbClr val="212121"/>
                </a:highlight>
                <a:latin typeface="Söhne"/>
              </a:rPr>
              <a:t>Role in Training</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1" i="0" dirty="0">
                <a:solidFill>
                  <a:srgbClr val="ECECEC"/>
                </a:solidFill>
                <a:effectLst/>
                <a:highlight>
                  <a:srgbClr val="212121"/>
                </a:highlight>
                <a:latin typeface="Söhne"/>
              </a:rPr>
              <a:t>Feedback</a:t>
            </a:r>
            <a:r>
              <a:rPr lang="en-US" b="0" i="0" dirty="0">
                <a:solidFill>
                  <a:srgbClr val="ECECEC"/>
                </a:solidFill>
                <a:effectLst/>
                <a:highlight>
                  <a:srgbClr val="212121"/>
                </a:highlight>
                <a:latin typeface="Söhne"/>
              </a:rPr>
              <a:t>: The main job during training is to challenge the generator by being tough to fool. It provides feedback on how to improve the images, pushing the generator to make images that are harder to distinguish from real ones.</a:t>
            </a:r>
          </a:p>
          <a:p>
            <a:pPr marL="742950" lvl="1" indent="-285750" algn="l">
              <a:buFont typeface="+mj-lt"/>
              <a:buAutoNum type="arabicPeriod"/>
            </a:pPr>
            <a:r>
              <a:rPr lang="en-US" b="1" i="0" dirty="0">
                <a:solidFill>
                  <a:srgbClr val="ECECEC"/>
                </a:solidFill>
                <a:effectLst/>
                <a:highlight>
                  <a:srgbClr val="212121"/>
                </a:highlight>
                <a:latin typeface="Söhne"/>
              </a:rPr>
              <a:t>Loss Calculation</a:t>
            </a:r>
            <a:r>
              <a:rPr lang="en-US" b="0" i="0" dirty="0">
                <a:solidFill>
                  <a:srgbClr val="ECECEC"/>
                </a:solidFill>
                <a:effectLst/>
                <a:highlight>
                  <a:srgbClr val="212121"/>
                </a:highlight>
                <a:latin typeface="Söhne"/>
              </a:rPr>
              <a:t>: It calculates how well it's doing at catching fake images and uses this information to get better over time.</a:t>
            </a:r>
          </a:p>
          <a:p>
            <a:endParaRPr lang="en-MA"/>
          </a:p>
          <a:p>
            <a:endParaRPr lang="en-MA"/>
          </a:p>
        </p:txBody>
      </p:sp>
      <p:sp>
        <p:nvSpPr>
          <p:cNvPr id="4" name="Slide Number Placeholder 3"/>
          <p:cNvSpPr>
            <a:spLocks noGrp="1"/>
          </p:cNvSpPr>
          <p:nvPr>
            <p:ph type="sldNum" sz="quarter" idx="5"/>
          </p:nvPr>
        </p:nvSpPr>
        <p:spPr/>
        <p:txBody>
          <a:bodyPr/>
          <a:lstStyle/>
          <a:p>
            <a:fld id="{D48C34D0-B14C-6D42-B29B-EA2F3C818966}" type="slidenum">
              <a:rPr lang="en-MA" smtClean="0"/>
              <a:t>8</a:t>
            </a:fld>
            <a:endParaRPr lang="en-MA"/>
          </a:p>
        </p:txBody>
      </p:sp>
    </p:spTree>
    <p:extLst>
      <p:ext uri="{BB962C8B-B14F-4D97-AF65-F5344CB8AC3E}">
        <p14:creationId xmlns:p14="http://schemas.microsoft.com/office/powerpoint/2010/main" val="3259323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A" dirty="0"/>
              <a:t>We then introduced blur</a:t>
            </a:r>
            <a:r>
              <a:rPr lang="en-US" dirty="0"/>
              <a:t>r</a:t>
            </a:r>
            <a:r>
              <a:rPr lang="en-MA" dirty="0"/>
              <a:t>ing as a data augmentation technique with the assumption that if the model trains on a harder input it will make it more efficient in detecting details such as building edges etc. </a:t>
            </a:r>
          </a:p>
        </p:txBody>
      </p:sp>
      <p:sp>
        <p:nvSpPr>
          <p:cNvPr id="4" name="Slide Number Placeholder 3"/>
          <p:cNvSpPr>
            <a:spLocks noGrp="1"/>
          </p:cNvSpPr>
          <p:nvPr>
            <p:ph type="sldNum" sz="quarter" idx="5"/>
          </p:nvPr>
        </p:nvSpPr>
        <p:spPr/>
        <p:txBody>
          <a:bodyPr/>
          <a:lstStyle/>
          <a:p>
            <a:fld id="{D48C34D0-B14C-6D42-B29B-EA2F3C818966}" type="slidenum">
              <a:rPr lang="en-MA" smtClean="0"/>
              <a:t>18</a:t>
            </a:fld>
            <a:endParaRPr lang="en-MA"/>
          </a:p>
        </p:txBody>
      </p:sp>
    </p:spTree>
    <p:extLst>
      <p:ext uri="{BB962C8B-B14F-4D97-AF65-F5344CB8AC3E}">
        <p14:creationId xmlns:p14="http://schemas.microsoft.com/office/powerpoint/2010/main" val="4147867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A"/>
              <a:t>Wasn’t effective</a:t>
            </a:r>
          </a:p>
        </p:txBody>
      </p:sp>
      <p:sp>
        <p:nvSpPr>
          <p:cNvPr id="4" name="Slide Number Placeholder 3"/>
          <p:cNvSpPr>
            <a:spLocks noGrp="1"/>
          </p:cNvSpPr>
          <p:nvPr>
            <p:ph type="sldNum" sz="quarter" idx="5"/>
          </p:nvPr>
        </p:nvSpPr>
        <p:spPr/>
        <p:txBody>
          <a:bodyPr/>
          <a:lstStyle/>
          <a:p>
            <a:fld id="{D48C34D0-B14C-6D42-B29B-EA2F3C818966}" type="slidenum">
              <a:rPr lang="en-MA" smtClean="0"/>
              <a:t>19</a:t>
            </a:fld>
            <a:endParaRPr lang="en-MA"/>
          </a:p>
        </p:txBody>
      </p:sp>
    </p:spTree>
    <p:extLst>
      <p:ext uri="{BB962C8B-B14F-4D97-AF65-F5344CB8AC3E}">
        <p14:creationId xmlns:p14="http://schemas.microsoft.com/office/powerpoint/2010/main" val="3807027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ECF2E-E388-4FA8-A1A5-5F1D74D447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2FE025-862E-41CD-A08E-6DBE41E83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76C7DA-FEF3-4E72-BCB1-5B90D0452E9B}"/>
              </a:ext>
            </a:extLst>
          </p:cNvPr>
          <p:cNvSpPr>
            <a:spLocks noGrp="1"/>
          </p:cNvSpPr>
          <p:nvPr>
            <p:ph type="dt" sz="half" idx="10"/>
          </p:nvPr>
        </p:nvSpPr>
        <p:spPr/>
        <p:txBody>
          <a:bodyPr/>
          <a:lstStyle/>
          <a:p>
            <a:fld id="{ACF01CF8-4010-4068-9E83-5BF2B9D90225}" type="datetimeFigureOut">
              <a:rPr lang="en-US" smtClean="0"/>
              <a:t>4/15/2024</a:t>
            </a:fld>
            <a:endParaRPr lang="en-US"/>
          </a:p>
        </p:txBody>
      </p:sp>
      <p:sp>
        <p:nvSpPr>
          <p:cNvPr id="5" name="Footer Placeholder 4">
            <a:extLst>
              <a:ext uri="{FF2B5EF4-FFF2-40B4-BE49-F238E27FC236}">
                <a16:creationId xmlns:a16="http://schemas.microsoft.com/office/drawing/2014/main" id="{D9955F27-7C16-4D08-B8CF-18AEA71666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5CF01A-FA2D-4816-A620-9BDC0185C950}"/>
              </a:ext>
            </a:extLst>
          </p:cNvPr>
          <p:cNvSpPr>
            <a:spLocks noGrp="1"/>
          </p:cNvSpPr>
          <p:nvPr>
            <p:ph type="sldNum" sz="quarter" idx="12"/>
          </p:nvPr>
        </p:nvSpPr>
        <p:spPr/>
        <p:txBody>
          <a:bodyPr/>
          <a:lstStyle/>
          <a:p>
            <a:fld id="{41A3A2E2-1CB5-4DFE-BF2A-0A6CAE635AEC}" type="slidenum">
              <a:rPr lang="en-US" smtClean="0"/>
              <a:t>‹#›</a:t>
            </a:fld>
            <a:endParaRPr lang="en-US"/>
          </a:p>
        </p:txBody>
      </p:sp>
    </p:spTree>
    <p:extLst>
      <p:ext uri="{BB962C8B-B14F-4D97-AF65-F5344CB8AC3E}">
        <p14:creationId xmlns:p14="http://schemas.microsoft.com/office/powerpoint/2010/main" val="1730396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B29E3-E2F4-4230-9F64-ABB1C799D9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4CBB78-ABA9-461C-BF5C-0874682964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E8066-B9E2-4501-9E54-A41DFF0E7421}"/>
              </a:ext>
            </a:extLst>
          </p:cNvPr>
          <p:cNvSpPr>
            <a:spLocks noGrp="1"/>
          </p:cNvSpPr>
          <p:nvPr>
            <p:ph type="dt" sz="half" idx="10"/>
          </p:nvPr>
        </p:nvSpPr>
        <p:spPr/>
        <p:txBody>
          <a:bodyPr/>
          <a:lstStyle/>
          <a:p>
            <a:fld id="{ACF01CF8-4010-4068-9E83-5BF2B9D90225}" type="datetimeFigureOut">
              <a:rPr lang="en-US" smtClean="0"/>
              <a:t>4/15/2024</a:t>
            </a:fld>
            <a:endParaRPr lang="en-US"/>
          </a:p>
        </p:txBody>
      </p:sp>
      <p:sp>
        <p:nvSpPr>
          <p:cNvPr id="5" name="Footer Placeholder 4">
            <a:extLst>
              <a:ext uri="{FF2B5EF4-FFF2-40B4-BE49-F238E27FC236}">
                <a16:creationId xmlns:a16="http://schemas.microsoft.com/office/drawing/2014/main" id="{4C2E580D-EA8F-4C91-B504-473719973F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C759F-D904-4946-84A6-0D661C125AA9}"/>
              </a:ext>
            </a:extLst>
          </p:cNvPr>
          <p:cNvSpPr>
            <a:spLocks noGrp="1"/>
          </p:cNvSpPr>
          <p:nvPr>
            <p:ph type="sldNum" sz="quarter" idx="12"/>
          </p:nvPr>
        </p:nvSpPr>
        <p:spPr/>
        <p:txBody>
          <a:bodyPr/>
          <a:lstStyle/>
          <a:p>
            <a:fld id="{41A3A2E2-1CB5-4DFE-BF2A-0A6CAE635AEC}" type="slidenum">
              <a:rPr lang="en-US" smtClean="0"/>
              <a:t>‹#›</a:t>
            </a:fld>
            <a:endParaRPr lang="en-US"/>
          </a:p>
        </p:txBody>
      </p:sp>
    </p:spTree>
    <p:extLst>
      <p:ext uri="{BB962C8B-B14F-4D97-AF65-F5344CB8AC3E}">
        <p14:creationId xmlns:p14="http://schemas.microsoft.com/office/powerpoint/2010/main" val="269423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2A0AB-7040-439A-9489-2A2D6716DB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9E632C-F88F-434E-95CE-5120B73EB7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443AB4-4AE5-4B41-94D2-0AE71F8AE534}"/>
              </a:ext>
            </a:extLst>
          </p:cNvPr>
          <p:cNvSpPr>
            <a:spLocks noGrp="1"/>
          </p:cNvSpPr>
          <p:nvPr>
            <p:ph type="dt" sz="half" idx="10"/>
          </p:nvPr>
        </p:nvSpPr>
        <p:spPr/>
        <p:txBody>
          <a:bodyPr/>
          <a:lstStyle/>
          <a:p>
            <a:fld id="{ACF01CF8-4010-4068-9E83-5BF2B9D90225}" type="datetimeFigureOut">
              <a:rPr lang="en-US" smtClean="0"/>
              <a:t>4/15/2024</a:t>
            </a:fld>
            <a:endParaRPr lang="en-US"/>
          </a:p>
        </p:txBody>
      </p:sp>
      <p:sp>
        <p:nvSpPr>
          <p:cNvPr id="5" name="Footer Placeholder 4">
            <a:extLst>
              <a:ext uri="{FF2B5EF4-FFF2-40B4-BE49-F238E27FC236}">
                <a16:creationId xmlns:a16="http://schemas.microsoft.com/office/drawing/2014/main" id="{D5A6B0D7-E214-46F6-A58A-3C57D4C044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26E04-CBA3-4389-A5ED-A7C3FFEDA8AB}"/>
              </a:ext>
            </a:extLst>
          </p:cNvPr>
          <p:cNvSpPr>
            <a:spLocks noGrp="1"/>
          </p:cNvSpPr>
          <p:nvPr>
            <p:ph type="sldNum" sz="quarter" idx="12"/>
          </p:nvPr>
        </p:nvSpPr>
        <p:spPr/>
        <p:txBody>
          <a:bodyPr/>
          <a:lstStyle/>
          <a:p>
            <a:fld id="{41A3A2E2-1CB5-4DFE-BF2A-0A6CAE635AEC}" type="slidenum">
              <a:rPr lang="en-US" smtClean="0"/>
              <a:t>‹#›</a:t>
            </a:fld>
            <a:endParaRPr lang="en-US"/>
          </a:p>
        </p:txBody>
      </p:sp>
    </p:spTree>
    <p:extLst>
      <p:ext uri="{BB962C8B-B14F-4D97-AF65-F5344CB8AC3E}">
        <p14:creationId xmlns:p14="http://schemas.microsoft.com/office/powerpoint/2010/main" val="2276341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5724-CE31-4F7F-A382-C0E910F86F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2D8C16-2AF1-4B8C-B304-6EB53AC142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CC0EA-04C6-491A-9428-37973B4CAB6F}"/>
              </a:ext>
            </a:extLst>
          </p:cNvPr>
          <p:cNvSpPr>
            <a:spLocks noGrp="1"/>
          </p:cNvSpPr>
          <p:nvPr>
            <p:ph type="dt" sz="half" idx="10"/>
          </p:nvPr>
        </p:nvSpPr>
        <p:spPr/>
        <p:txBody>
          <a:bodyPr/>
          <a:lstStyle/>
          <a:p>
            <a:fld id="{ACF01CF8-4010-4068-9E83-5BF2B9D90225}" type="datetimeFigureOut">
              <a:rPr lang="en-US" smtClean="0"/>
              <a:t>4/15/2024</a:t>
            </a:fld>
            <a:endParaRPr lang="en-US"/>
          </a:p>
        </p:txBody>
      </p:sp>
      <p:sp>
        <p:nvSpPr>
          <p:cNvPr id="5" name="Footer Placeholder 4">
            <a:extLst>
              <a:ext uri="{FF2B5EF4-FFF2-40B4-BE49-F238E27FC236}">
                <a16:creationId xmlns:a16="http://schemas.microsoft.com/office/drawing/2014/main" id="{9F4522A1-39B0-40A2-809F-9925D3E206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94D483-3824-4A45-9B09-B2AD9431425E}"/>
              </a:ext>
            </a:extLst>
          </p:cNvPr>
          <p:cNvSpPr>
            <a:spLocks noGrp="1"/>
          </p:cNvSpPr>
          <p:nvPr>
            <p:ph type="sldNum" sz="quarter" idx="12"/>
          </p:nvPr>
        </p:nvSpPr>
        <p:spPr/>
        <p:txBody>
          <a:bodyPr/>
          <a:lstStyle/>
          <a:p>
            <a:fld id="{41A3A2E2-1CB5-4DFE-BF2A-0A6CAE635AEC}" type="slidenum">
              <a:rPr lang="en-US" smtClean="0"/>
              <a:t>‹#›</a:t>
            </a:fld>
            <a:endParaRPr lang="en-US"/>
          </a:p>
        </p:txBody>
      </p:sp>
    </p:spTree>
    <p:extLst>
      <p:ext uri="{BB962C8B-B14F-4D97-AF65-F5344CB8AC3E}">
        <p14:creationId xmlns:p14="http://schemas.microsoft.com/office/powerpoint/2010/main" val="1272593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7CF98-B7EC-4B0C-9923-5458F6CDF9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05E6EB-AA8C-483C-9F74-62C8441895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3DC154-61C9-4829-8CF8-E318D6DB8D8E}"/>
              </a:ext>
            </a:extLst>
          </p:cNvPr>
          <p:cNvSpPr>
            <a:spLocks noGrp="1"/>
          </p:cNvSpPr>
          <p:nvPr>
            <p:ph type="dt" sz="half" idx="10"/>
          </p:nvPr>
        </p:nvSpPr>
        <p:spPr/>
        <p:txBody>
          <a:bodyPr/>
          <a:lstStyle/>
          <a:p>
            <a:fld id="{ACF01CF8-4010-4068-9E83-5BF2B9D90225}" type="datetimeFigureOut">
              <a:rPr lang="en-US" smtClean="0"/>
              <a:t>4/15/2024</a:t>
            </a:fld>
            <a:endParaRPr lang="en-US"/>
          </a:p>
        </p:txBody>
      </p:sp>
      <p:sp>
        <p:nvSpPr>
          <p:cNvPr id="5" name="Footer Placeholder 4">
            <a:extLst>
              <a:ext uri="{FF2B5EF4-FFF2-40B4-BE49-F238E27FC236}">
                <a16:creationId xmlns:a16="http://schemas.microsoft.com/office/drawing/2014/main" id="{97BCEE83-5EBE-4D4C-849E-8D3C00E37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9D25E-2929-4E55-AE02-5BBAC42A1CE3}"/>
              </a:ext>
            </a:extLst>
          </p:cNvPr>
          <p:cNvSpPr>
            <a:spLocks noGrp="1"/>
          </p:cNvSpPr>
          <p:nvPr>
            <p:ph type="sldNum" sz="quarter" idx="12"/>
          </p:nvPr>
        </p:nvSpPr>
        <p:spPr/>
        <p:txBody>
          <a:bodyPr/>
          <a:lstStyle/>
          <a:p>
            <a:fld id="{41A3A2E2-1CB5-4DFE-BF2A-0A6CAE635AEC}" type="slidenum">
              <a:rPr lang="en-US" smtClean="0"/>
              <a:t>‹#›</a:t>
            </a:fld>
            <a:endParaRPr lang="en-US"/>
          </a:p>
        </p:txBody>
      </p:sp>
    </p:spTree>
    <p:extLst>
      <p:ext uri="{BB962C8B-B14F-4D97-AF65-F5344CB8AC3E}">
        <p14:creationId xmlns:p14="http://schemas.microsoft.com/office/powerpoint/2010/main" val="3120720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C97E-0977-4925-9DA4-F3BF618E79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ED22D9-026A-4062-BB04-A02F0384E1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FC150E-1C46-4198-8391-6141C4066B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2672A1-220E-452A-99BC-ACE3ADB64C00}"/>
              </a:ext>
            </a:extLst>
          </p:cNvPr>
          <p:cNvSpPr>
            <a:spLocks noGrp="1"/>
          </p:cNvSpPr>
          <p:nvPr>
            <p:ph type="dt" sz="half" idx="10"/>
          </p:nvPr>
        </p:nvSpPr>
        <p:spPr/>
        <p:txBody>
          <a:bodyPr/>
          <a:lstStyle/>
          <a:p>
            <a:fld id="{ACF01CF8-4010-4068-9E83-5BF2B9D90225}" type="datetimeFigureOut">
              <a:rPr lang="en-US" smtClean="0"/>
              <a:t>4/15/2024</a:t>
            </a:fld>
            <a:endParaRPr lang="en-US"/>
          </a:p>
        </p:txBody>
      </p:sp>
      <p:sp>
        <p:nvSpPr>
          <p:cNvPr id="6" name="Footer Placeholder 5">
            <a:extLst>
              <a:ext uri="{FF2B5EF4-FFF2-40B4-BE49-F238E27FC236}">
                <a16:creationId xmlns:a16="http://schemas.microsoft.com/office/drawing/2014/main" id="{1A2C68D3-13F0-4B74-B415-9AFB0F8201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714ECC-D41C-4B56-ADD8-CB6BB07ADDC0}"/>
              </a:ext>
            </a:extLst>
          </p:cNvPr>
          <p:cNvSpPr>
            <a:spLocks noGrp="1"/>
          </p:cNvSpPr>
          <p:nvPr>
            <p:ph type="sldNum" sz="quarter" idx="12"/>
          </p:nvPr>
        </p:nvSpPr>
        <p:spPr/>
        <p:txBody>
          <a:bodyPr/>
          <a:lstStyle/>
          <a:p>
            <a:fld id="{41A3A2E2-1CB5-4DFE-BF2A-0A6CAE635AEC}" type="slidenum">
              <a:rPr lang="en-US" smtClean="0"/>
              <a:t>‹#›</a:t>
            </a:fld>
            <a:endParaRPr lang="en-US"/>
          </a:p>
        </p:txBody>
      </p:sp>
    </p:spTree>
    <p:extLst>
      <p:ext uri="{BB962C8B-B14F-4D97-AF65-F5344CB8AC3E}">
        <p14:creationId xmlns:p14="http://schemas.microsoft.com/office/powerpoint/2010/main" val="3132279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843DA-974B-4B0D-ABD5-FEE549CB87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FDD7B8-BBA6-45F0-ABF1-BEB7244D50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6ED58D-89A0-4B61-BF1A-063448B9EB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92E94D-E716-452F-9170-3C9E68D780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FC9307-D0AF-4869-97DB-E715CA310D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A3A930-BA38-49D8-902D-20E8E7AA8C81}"/>
              </a:ext>
            </a:extLst>
          </p:cNvPr>
          <p:cNvSpPr>
            <a:spLocks noGrp="1"/>
          </p:cNvSpPr>
          <p:nvPr>
            <p:ph type="dt" sz="half" idx="10"/>
          </p:nvPr>
        </p:nvSpPr>
        <p:spPr/>
        <p:txBody>
          <a:bodyPr/>
          <a:lstStyle/>
          <a:p>
            <a:fld id="{ACF01CF8-4010-4068-9E83-5BF2B9D90225}" type="datetimeFigureOut">
              <a:rPr lang="en-US" smtClean="0"/>
              <a:t>4/15/2024</a:t>
            </a:fld>
            <a:endParaRPr lang="en-US"/>
          </a:p>
        </p:txBody>
      </p:sp>
      <p:sp>
        <p:nvSpPr>
          <p:cNvPr id="8" name="Footer Placeholder 7">
            <a:extLst>
              <a:ext uri="{FF2B5EF4-FFF2-40B4-BE49-F238E27FC236}">
                <a16:creationId xmlns:a16="http://schemas.microsoft.com/office/drawing/2014/main" id="{C4AB6040-7A49-4CDF-9AD3-BC80E1B947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B4A1C7-9FD0-4045-A6EC-6797CF495CF5}"/>
              </a:ext>
            </a:extLst>
          </p:cNvPr>
          <p:cNvSpPr>
            <a:spLocks noGrp="1"/>
          </p:cNvSpPr>
          <p:nvPr>
            <p:ph type="sldNum" sz="quarter" idx="12"/>
          </p:nvPr>
        </p:nvSpPr>
        <p:spPr/>
        <p:txBody>
          <a:bodyPr/>
          <a:lstStyle/>
          <a:p>
            <a:fld id="{41A3A2E2-1CB5-4DFE-BF2A-0A6CAE635AEC}" type="slidenum">
              <a:rPr lang="en-US" smtClean="0"/>
              <a:t>‹#›</a:t>
            </a:fld>
            <a:endParaRPr lang="en-US"/>
          </a:p>
        </p:txBody>
      </p:sp>
    </p:spTree>
    <p:extLst>
      <p:ext uri="{BB962C8B-B14F-4D97-AF65-F5344CB8AC3E}">
        <p14:creationId xmlns:p14="http://schemas.microsoft.com/office/powerpoint/2010/main" val="3717654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976F5-95A5-41D3-BD0F-AD097CB72E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28DBC6-5145-4BBE-9B28-A6F96A52FA82}"/>
              </a:ext>
            </a:extLst>
          </p:cNvPr>
          <p:cNvSpPr>
            <a:spLocks noGrp="1"/>
          </p:cNvSpPr>
          <p:nvPr>
            <p:ph type="dt" sz="half" idx="10"/>
          </p:nvPr>
        </p:nvSpPr>
        <p:spPr/>
        <p:txBody>
          <a:bodyPr/>
          <a:lstStyle/>
          <a:p>
            <a:fld id="{ACF01CF8-4010-4068-9E83-5BF2B9D90225}" type="datetimeFigureOut">
              <a:rPr lang="en-US" smtClean="0"/>
              <a:t>4/15/2024</a:t>
            </a:fld>
            <a:endParaRPr lang="en-US"/>
          </a:p>
        </p:txBody>
      </p:sp>
      <p:sp>
        <p:nvSpPr>
          <p:cNvPr id="4" name="Footer Placeholder 3">
            <a:extLst>
              <a:ext uri="{FF2B5EF4-FFF2-40B4-BE49-F238E27FC236}">
                <a16:creationId xmlns:a16="http://schemas.microsoft.com/office/drawing/2014/main" id="{E9B51F4B-4479-4D1A-9F79-064222FAF4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4E2BEC-448C-4690-9668-D2465F378DE8}"/>
              </a:ext>
            </a:extLst>
          </p:cNvPr>
          <p:cNvSpPr>
            <a:spLocks noGrp="1"/>
          </p:cNvSpPr>
          <p:nvPr>
            <p:ph type="sldNum" sz="quarter" idx="12"/>
          </p:nvPr>
        </p:nvSpPr>
        <p:spPr/>
        <p:txBody>
          <a:bodyPr/>
          <a:lstStyle/>
          <a:p>
            <a:fld id="{41A3A2E2-1CB5-4DFE-BF2A-0A6CAE635AEC}" type="slidenum">
              <a:rPr lang="en-US" smtClean="0"/>
              <a:t>‹#›</a:t>
            </a:fld>
            <a:endParaRPr lang="en-US"/>
          </a:p>
        </p:txBody>
      </p:sp>
    </p:spTree>
    <p:extLst>
      <p:ext uri="{BB962C8B-B14F-4D97-AF65-F5344CB8AC3E}">
        <p14:creationId xmlns:p14="http://schemas.microsoft.com/office/powerpoint/2010/main" val="152420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5B379-929C-467F-B2D3-F9F329FA308E}"/>
              </a:ext>
            </a:extLst>
          </p:cNvPr>
          <p:cNvSpPr>
            <a:spLocks noGrp="1"/>
          </p:cNvSpPr>
          <p:nvPr>
            <p:ph type="dt" sz="half" idx="10"/>
          </p:nvPr>
        </p:nvSpPr>
        <p:spPr/>
        <p:txBody>
          <a:bodyPr/>
          <a:lstStyle/>
          <a:p>
            <a:fld id="{ACF01CF8-4010-4068-9E83-5BF2B9D90225}" type="datetimeFigureOut">
              <a:rPr lang="en-US" smtClean="0"/>
              <a:t>4/15/2024</a:t>
            </a:fld>
            <a:endParaRPr lang="en-US"/>
          </a:p>
        </p:txBody>
      </p:sp>
      <p:sp>
        <p:nvSpPr>
          <p:cNvPr id="3" name="Footer Placeholder 2">
            <a:extLst>
              <a:ext uri="{FF2B5EF4-FFF2-40B4-BE49-F238E27FC236}">
                <a16:creationId xmlns:a16="http://schemas.microsoft.com/office/drawing/2014/main" id="{E31806A3-16D3-4958-8B74-6A306C371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FBF98E-C4CE-4698-8603-BEABA7905D7B}"/>
              </a:ext>
            </a:extLst>
          </p:cNvPr>
          <p:cNvSpPr>
            <a:spLocks noGrp="1"/>
          </p:cNvSpPr>
          <p:nvPr>
            <p:ph type="sldNum" sz="quarter" idx="12"/>
          </p:nvPr>
        </p:nvSpPr>
        <p:spPr/>
        <p:txBody>
          <a:bodyPr/>
          <a:lstStyle/>
          <a:p>
            <a:fld id="{41A3A2E2-1CB5-4DFE-BF2A-0A6CAE635AEC}" type="slidenum">
              <a:rPr lang="en-US" smtClean="0"/>
              <a:t>‹#›</a:t>
            </a:fld>
            <a:endParaRPr lang="en-US"/>
          </a:p>
        </p:txBody>
      </p:sp>
    </p:spTree>
    <p:extLst>
      <p:ext uri="{BB962C8B-B14F-4D97-AF65-F5344CB8AC3E}">
        <p14:creationId xmlns:p14="http://schemas.microsoft.com/office/powerpoint/2010/main" val="251486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F3FB7-35BB-4802-98C7-1F2AB79066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6DA320-576E-432A-845B-2240578CCC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F6968D-8130-49B1-BFF5-B89E9BC45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626CA6-5751-4531-A948-8920795EDC5F}"/>
              </a:ext>
            </a:extLst>
          </p:cNvPr>
          <p:cNvSpPr>
            <a:spLocks noGrp="1"/>
          </p:cNvSpPr>
          <p:nvPr>
            <p:ph type="dt" sz="half" idx="10"/>
          </p:nvPr>
        </p:nvSpPr>
        <p:spPr/>
        <p:txBody>
          <a:bodyPr/>
          <a:lstStyle/>
          <a:p>
            <a:fld id="{ACF01CF8-4010-4068-9E83-5BF2B9D90225}" type="datetimeFigureOut">
              <a:rPr lang="en-US" smtClean="0"/>
              <a:t>4/15/2024</a:t>
            </a:fld>
            <a:endParaRPr lang="en-US"/>
          </a:p>
        </p:txBody>
      </p:sp>
      <p:sp>
        <p:nvSpPr>
          <p:cNvPr id="6" name="Footer Placeholder 5">
            <a:extLst>
              <a:ext uri="{FF2B5EF4-FFF2-40B4-BE49-F238E27FC236}">
                <a16:creationId xmlns:a16="http://schemas.microsoft.com/office/drawing/2014/main" id="{9ACC7BF4-BD44-4E3F-B756-F5654500E2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EFEEAE-6A3C-4134-810C-E96C55D6AAB4}"/>
              </a:ext>
            </a:extLst>
          </p:cNvPr>
          <p:cNvSpPr>
            <a:spLocks noGrp="1"/>
          </p:cNvSpPr>
          <p:nvPr>
            <p:ph type="sldNum" sz="quarter" idx="12"/>
          </p:nvPr>
        </p:nvSpPr>
        <p:spPr/>
        <p:txBody>
          <a:bodyPr/>
          <a:lstStyle/>
          <a:p>
            <a:fld id="{41A3A2E2-1CB5-4DFE-BF2A-0A6CAE635AEC}" type="slidenum">
              <a:rPr lang="en-US" smtClean="0"/>
              <a:t>‹#›</a:t>
            </a:fld>
            <a:endParaRPr lang="en-US"/>
          </a:p>
        </p:txBody>
      </p:sp>
    </p:spTree>
    <p:extLst>
      <p:ext uri="{BB962C8B-B14F-4D97-AF65-F5344CB8AC3E}">
        <p14:creationId xmlns:p14="http://schemas.microsoft.com/office/powerpoint/2010/main" val="35869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5612D-0644-4F4B-B7F2-51998E967C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4A7EE1-BA7D-40E3-9159-ABDF5EEBDE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B73E38-0135-48FA-8359-BDF1DAB9E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A86640-8FBD-42BE-B71C-18CF71571ED3}"/>
              </a:ext>
            </a:extLst>
          </p:cNvPr>
          <p:cNvSpPr>
            <a:spLocks noGrp="1"/>
          </p:cNvSpPr>
          <p:nvPr>
            <p:ph type="dt" sz="half" idx="10"/>
          </p:nvPr>
        </p:nvSpPr>
        <p:spPr/>
        <p:txBody>
          <a:bodyPr/>
          <a:lstStyle/>
          <a:p>
            <a:fld id="{ACF01CF8-4010-4068-9E83-5BF2B9D90225}" type="datetimeFigureOut">
              <a:rPr lang="en-US" smtClean="0"/>
              <a:t>4/15/2024</a:t>
            </a:fld>
            <a:endParaRPr lang="en-US"/>
          </a:p>
        </p:txBody>
      </p:sp>
      <p:sp>
        <p:nvSpPr>
          <p:cNvPr id="6" name="Footer Placeholder 5">
            <a:extLst>
              <a:ext uri="{FF2B5EF4-FFF2-40B4-BE49-F238E27FC236}">
                <a16:creationId xmlns:a16="http://schemas.microsoft.com/office/drawing/2014/main" id="{F92FB710-B462-435A-8D9C-503A1F68F5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CAA0B-D2B3-4183-8E56-B7279AC54283}"/>
              </a:ext>
            </a:extLst>
          </p:cNvPr>
          <p:cNvSpPr>
            <a:spLocks noGrp="1"/>
          </p:cNvSpPr>
          <p:nvPr>
            <p:ph type="sldNum" sz="quarter" idx="12"/>
          </p:nvPr>
        </p:nvSpPr>
        <p:spPr/>
        <p:txBody>
          <a:bodyPr/>
          <a:lstStyle/>
          <a:p>
            <a:fld id="{41A3A2E2-1CB5-4DFE-BF2A-0A6CAE635AEC}" type="slidenum">
              <a:rPr lang="en-US" smtClean="0"/>
              <a:t>‹#›</a:t>
            </a:fld>
            <a:endParaRPr lang="en-US"/>
          </a:p>
        </p:txBody>
      </p:sp>
    </p:spTree>
    <p:extLst>
      <p:ext uri="{BB962C8B-B14F-4D97-AF65-F5344CB8AC3E}">
        <p14:creationId xmlns:p14="http://schemas.microsoft.com/office/powerpoint/2010/main" val="1583152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7682A1-0B7C-440F-BD1A-995E862CB4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B6B953-A846-4698-8FB4-3A0D30AC30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75D0D4-C498-449F-9431-BBD749A15A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F01CF8-4010-4068-9E83-5BF2B9D90225}" type="datetimeFigureOut">
              <a:rPr lang="en-US" smtClean="0"/>
              <a:t>4/15/2024</a:t>
            </a:fld>
            <a:endParaRPr lang="en-US"/>
          </a:p>
        </p:txBody>
      </p:sp>
      <p:sp>
        <p:nvSpPr>
          <p:cNvPr id="5" name="Footer Placeholder 4">
            <a:extLst>
              <a:ext uri="{FF2B5EF4-FFF2-40B4-BE49-F238E27FC236}">
                <a16:creationId xmlns:a16="http://schemas.microsoft.com/office/drawing/2014/main" id="{DD49A028-CF9D-44E4-A71C-C3C163CD5A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521977-8806-4464-8183-6AA3CA983B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A3A2E2-1CB5-4DFE-BF2A-0A6CAE635AEC}" type="slidenum">
              <a:rPr lang="en-US" smtClean="0"/>
              <a:t>‹#›</a:t>
            </a:fld>
            <a:endParaRPr lang="en-US"/>
          </a:p>
        </p:txBody>
      </p:sp>
    </p:spTree>
    <p:extLst>
      <p:ext uri="{BB962C8B-B14F-4D97-AF65-F5344CB8AC3E}">
        <p14:creationId xmlns:p14="http://schemas.microsoft.com/office/powerpoint/2010/main" val="3701509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paperswithcode.com/method/rrelu" TargetMode="External"/><Relationship Id="rId2" Type="http://schemas.openxmlformats.org/officeDocument/2006/relationships/hyperlink" Target="https://semiengineering.com/knowledge_centers/artificial-intelligence/neural-networks/generative-adversarial-network-gan/" TargetMode="External"/><Relationship Id="rId1" Type="http://schemas.openxmlformats.org/officeDocument/2006/relationships/slideLayout" Target="../slideLayouts/slideLayout2.xml"/><Relationship Id="rId5" Type="http://schemas.openxmlformats.org/officeDocument/2006/relationships/hyperlink" Target="https://github.com/heykeetae/Self-Attention-GAN/blob/8714a54ba5027d680190791ba3a6bb08f9c9a129/sagan_models.py#L8" TargetMode="External"/><Relationship Id="rId4" Type="http://schemas.openxmlformats.org/officeDocument/2006/relationships/hyperlink" Target="https://arxiv.org/pdf/1805.08318.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8A2CB-883F-446B-8898-6CA2AEB2A94C}"/>
              </a:ext>
            </a:extLst>
          </p:cNvPr>
          <p:cNvSpPr>
            <a:spLocks noGrp="1"/>
          </p:cNvSpPr>
          <p:nvPr>
            <p:ph type="ctrTitle"/>
          </p:nvPr>
        </p:nvSpPr>
        <p:spPr/>
        <p:txBody>
          <a:bodyPr/>
          <a:lstStyle/>
          <a:p>
            <a:r>
              <a:rPr lang="en-US" dirty="0"/>
              <a:t>Exploring GAN</a:t>
            </a:r>
          </a:p>
        </p:txBody>
      </p:sp>
      <p:sp>
        <p:nvSpPr>
          <p:cNvPr id="3" name="Subtitle 2">
            <a:extLst>
              <a:ext uri="{FF2B5EF4-FFF2-40B4-BE49-F238E27FC236}">
                <a16:creationId xmlns:a16="http://schemas.microsoft.com/office/drawing/2014/main" id="{84EC0652-E8C5-4DC9-8B0E-1A8C16EB2EF8}"/>
              </a:ext>
            </a:extLst>
          </p:cNvPr>
          <p:cNvSpPr>
            <a:spLocks noGrp="1"/>
          </p:cNvSpPr>
          <p:nvPr>
            <p:ph type="subTitle" idx="1"/>
          </p:nvPr>
        </p:nvSpPr>
        <p:spPr/>
        <p:txBody>
          <a:bodyPr>
            <a:normAutofit lnSpcReduction="10000"/>
          </a:bodyPr>
          <a:lstStyle/>
          <a:p>
            <a:r>
              <a:rPr lang="en-US" dirty="0"/>
              <a:t>Machine Learning and Data Mining </a:t>
            </a:r>
          </a:p>
          <a:p>
            <a:endParaRPr lang="en-US" dirty="0"/>
          </a:p>
          <a:p>
            <a:endParaRPr lang="en-US" dirty="0"/>
          </a:p>
          <a:p>
            <a:r>
              <a:rPr lang="en-US" dirty="0"/>
              <a:t>Anton Zaitsev – </a:t>
            </a:r>
            <a:r>
              <a:rPr lang="en-US" dirty="0" err="1"/>
              <a:t>Othmane</a:t>
            </a:r>
            <a:r>
              <a:rPr lang="en-US" dirty="0"/>
              <a:t> </a:t>
            </a:r>
            <a:r>
              <a:rPr lang="en-US" dirty="0" err="1"/>
              <a:t>Mahfoud</a:t>
            </a:r>
            <a:endParaRPr lang="en-US" dirty="0"/>
          </a:p>
        </p:txBody>
      </p:sp>
    </p:spTree>
    <p:extLst>
      <p:ext uri="{BB962C8B-B14F-4D97-AF65-F5344CB8AC3E}">
        <p14:creationId xmlns:p14="http://schemas.microsoft.com/office/powerpoint/2010/main" val="422904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37A1A6-1532-4CE2-B63A-0559F7077A40}"/>
              </a:ext>
            </a:extLst>
          </p:cNvPr>
          <p:cNvSpPr>
            <a:spLocks noGrp="1"/>
          </p:cNvSpPr>
          <p:nvPr>
            <p:ph idx="1"/>
          </p:nvPr>
        </p:nvSpPr>
        <p:spPr>
          <a:xfrm>
            <a:off x="92977" y="1048773"/>
            <a:ext cx="10515600" cy="5631531"/>
          </a:xfrm>
        </p:spPr>
        <p:txBody>
          <a:bodyPr/>
          <a:lstStyle/>
          <a:p>
            <a:r>
              <a:rPr lang="en-US" dirty="0"/>
              <a:t>Why no activation function?</a:t>
            </a:r>
          </a:p>
          <a:p>
            <a:pPr lvl="1"/>
            <a:r>
              <a:rPr lang="en-US" dirty="0"/>
              <a:t>We use </a:t>
            </a:r>
            <a:r>
              <a:rPr lang="en-US" dirty="0" err="1"/>
              <a:t>BinaryCrossentropy</a:t>
            </a:r>
            <a:r>
              <a:rPr lang="en-US" dirty="0"/>
              <a:t> with </a:t>
            </a:r>
            <a:r>
              <a:rPr lang="en-US" dirty="0" err="1"/>
              <a:t>from_logits</a:t>
            </a:r>
            <a:r>
              <a:rPr lang="en-US" dirty="0"/>
              <a:t>=True. This function is specifically designed to work with logits (unnormalized outputs) from the discriminator.</a:t>
            </a:r>
          </a:p>
          <a:p>
            <a:r>
              <a:rPr lang="en-US" dirty="0"/>
              <a:t>Discriminator </a:t>
            </a:r>
            <a:r>
              <a:rPr lang="en-US" b="1" dirty="0"/>
              <a:t>loss</a:t>
            </a:r>
            <a:r>
              <a:rPr lang="en-US" dirty="0"/>
              <a:t>:</a:t>
            </a:r>
          </a:p>
          <a:p>
            <a:pPr lvl="1"/>
            <a:r>
              <a:rPr lang="en-US" dirty="0" err="1"/>
              <a:t>real_loss</a:t>
            </a:r>
            <a:r>
              <a:rPr lang="en-US" dirty="0"/>
              <a:t>: the loss function wants this value to be close to 1 (real), we compare the output of the discriminator for the real image with ones. (</a:t>
            </a:r>
            <a:r>
              <a:rPr lang="en-US" dirty="0" err="1"/>
              <a:t>tf.ones_like</a:t>
            </a:r>
            <a:r>
              <a:rPr lang="en-US" dirty="0"/>
              <a:t>)</a:t>
            </a:r>
          </a:p>
          <a:p>
            <a:pPr lvl="1"/>
            <a:r>
              <a:rPr lang="en-US" dirty="0" err="1"/>
              <a:t>generated_loss</a:t>
            </a:r>
            <a:r>
              <a:rPr lang="en-US" dirty="0"/>
              <a:t>: same thing, but want this to be close to 0 (fake), since compare with generator image (</a:t>
            </a:r>
            <a:r>
              <a:rPr lang="en-US" dirty="0" err="1"/>
              <a:t>tf.zeros_like</a:t>
            </a:r>
            <a:r>
              <a:rPr lang="en-US" dirty="0"/>
              <a:t>)</a:t>
            </a:r>
          </a:p>
          <a:p>
            <a:pPr lvl="1"/>
            <a:r>
              <a:rPr lang="en-US" dirty="0" err="1"/>
              <a:t>total_loss</a:t>
            </a:r>
            <a:r>
              <a:rPr lang="en-US" dirty="0"/>
              <a:t> = weighted sum of two losses (notice no weights here).</a:t>
            </a:r>
          </a:p>
          <a:p>
            <a:pPr lvl="1"/>
            <a:endParaRPr lang="en-US" dirty="0"/>
          </a:p>
          <a:p>
            <a:pPr lvl="1"/>
            <a:endParaRPr lang="en-US" dirty="0"/>
          </a:p>
          <a:p>
            <a:pPr lvl="1"/>
            <a:endParaRPr lang="en-US" dirty="0"/>
          </a:p>
        </p:txBody>
      </p:sp>
      <p:sp>
        <p:nvSpPr>
          <p:cNvPr id="4" name="Title 1">
            <a:extLst>
              <a:ext uri="{FF2B5EF4-FFF2-40B4-BE49-F238E27FC236}">
                <a16:creationId xmlns:a16="http://schemas.microsoft.com/office/drawing/2014/main" id="{B1BF8890-2BD4-4829-9DC4-0953D377B067}"/>
              </a:ext>
            </a:extLst>
          </p:cNvPr>
          <p:cNvSpPr>
            <a:spLocks noGrp="1"/>
          </p:cNvSpPr>
          <p:nvPr>
            <p:ph type="title"/>
          </p:nvPr>
        </p:nvSpPr>
        <p:spPr>
          <a:xfrm>
            <a:off x="887136" y="18307"/>
            <a:ext cx="10515600" cy="1030466"/>
          </a:xfrm>
        </p:spPr>
        <p:txBody>
          <a:bodyPr/>
          <a:lstStyle/>
          <a:p>
            <a:r>
              <a:rPr lang="en-US" dirty="0"/>
              <a:t>Discriminator</a:t>
            </a:r>
          </a:p>
        </p:txBody>
      </p:sp>
    </p:spTree>
    <p:extLst>
      <p:ext uri="{BB962C8B-B14F-4D97-AF65-F5344CB8AC3E}">
        <p14:creationId xmlns:p14="http://schemas.microsoft.com/office/powerpoint/2010/main" val="620832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4E3248-9F5A-4A88-A56E-737F00BF80D9}"/>
              </a:ext>
            </a:extLst>
          </p:cNvPr>
          <p:cNvSpPr>
            <a:spLocks noGrp="1"/>
          </p:cNvSpPr>
          <p:nvPr>
            <p:ph idx="1"/>
          </p:nvPr>
        </p:nvSpPr>
        <p:spPr>
          <a:xfrm>
            <a:off x="31459" y="1171284"/>
            <a:ext cx="10515600" cy="4351338"/>
          </a:xfrm>
        </p:spPr>
        <p:txBody>
          <a:bodyPr>
            <a:normAutofit/>
          </a:bodyPr>
          <a:lstStyle/>
          <a:p>
            <a:r>
              <a:rPr lang="en-US" dirty="0"/>
              <a:t>During training, we use separate gradient tapes for the generator and </a:t>
            </a:r>
            <a:r>
              <a:rPr lang="en-US" dirty="0" err="1"/>
              <a:t>discrimator</a:t>
            </a:r>
            <a:r>
              <a:rPr lang="en-US" dirty="0"/>
              <a:t>, which allows to calculate the gradients for each network's loss function separately within the </a:t>
            </a:r>
            <a:r>
              <a:rPr lang="en-US" b="1" i="1" dirty="0"/>
              <a:t>with </a:t>
            </a:r>
            <a:r>
              <a:rPr lang="en-US" b="1" i="1" dirty="0" err="1"/>
              <a:t>tf.GradientTape</a:t>
            </a:r>
            <a:r>
              <a:rPr lang="en-US" b="1" i="1" dirty="0"/>
              <a:t>()</a:t>
            </a:r>
            <a:r>
              <a:rPr lang="en-US" dirty="0"/>
              <a:t> block.</a:t>
            </a:r>
          </a:p>
          <a:p>
            <a:pPr lvl="1"/>
            <a:r>
              <a:rPr lang="en-US" dirty="0"/>
              <a:t>Gradient tape is a tool in TensorFlow for performing automatic differentiation.</a:t>
            </a:r>
          </a:p>
        </p:txBody>
      </p:sp>
      <p:sp>
        <p:nvSpPr>
          <p:cNvPr id="6" name="Title 1">
            <a:extLst>
              <a:ext uri="{FF2B5EF4-FFF2-40B4-BE49-F238E27FC236}">
                <a16:creationId xmlns:a16="http://schemas.microsoft.com/office/drawing/2014/main" id="{A16727C8-506A-4733-9DE0-0C11C110C28D}"/>
              </a:ext>
            </a:extLst>
          </p:cNvPr>
          <p:cNvSpPr>
            <a:spLocks noGrp="1"/>
          </p:cNvSpPr>
          <p:nvPr>
            <p:ph type="title"/>
          </p:nvPr>
        </p:nvSpPr>
        <p:spPr>
          <a:xfrm>
            <a:off x="887136" y="18307"/>
            <a:ext cx="10515600" cy="1030466"/>
          </a:xfrm>
        </p:spPr>
        <p:txBody>
          <a:bodyPr/>
          <a:lstStyle/>
          <a:p>
            <a:r>
              <a:rPr lang="en-US" dirty="0"/>
              <a:t>Training</a:t>
            </a:r>
          </a:p>
        </p:txBody>
      </p:sp>
    </p:spTree>
    <p:extLst>
      <p:ext uri="{BB962C8B-B14F-4D97-AF65-F5344CB8AC3E}">
        <p14:creationId xmlns:p14="http://schemas.microsoft.com/office/powerpoint/2010/main" val="2017921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EBBD0762-8749-4158-B76E-6C31EFE5FA5F}"/>
              </a:ext>
            </a:extLst>
          </p:cNvPr>
          <p:cNvPicPr>
            <a:picLocks noGrp="1" noChangeAspect="1"/>
          </p:cNvPicPr>
          <p:nvPr>
            <p:ph idx="1"/>
          </p:nvPr>
        </p:nvPicPr>
        <p:blipFill>
          <a:blip r:embed="rId2"/>
          <a:stretch>
            <a:fillRect/>
          </a:stretch>
        </p:blipFill>
        <p:spPr>
          <a:xfrm>
            <a:off x="350599" y="1249960"/>
            <a:ext cx="11490802" cy="5117284"/>
          </a:xfrm>
          <a:prstGeom prst="rect">
            <a:avLst/>
          </a:prstGeom>
        </p:spPr>
      </p:pic>
      <p:sp>
        <p:nvSpPr>
          <p:cNvPr id="3" name="Title 1">
            <a:extLst>
              <a:ext uri="{FF2B5EF4-FFF2-40B4-BE49-F238E27FC236}">
                <a16:creationId xmlns:a16="http://schemas.microsoft.com/office/drawing/2014/main" id="{EDE0C8AA-75D4-4C08-9C94-DF1AD7EC0B85}"/>
              </a:ext>
            </a:extLst>
          </p:cNvPr>
          <p:cNvSpPr>
            <a:spLocks noGrp="1"/>
          </p:cNvSpPr>
          <p:nvPr>
            <p:ph type="title"/>
          </p:nvPr>
        </p:nvSpPr>
        <p:spPr>
          <a:xfrm>
            <a:off x="887136" y="18307"/>
            <a:ext cx="10515600" cy="1030466"/>
          </a:xfrm>
        </p:spPr>
        <p:txBody>
          <a:bodyPr/>
          <a:lstStyle/>
          <a:p>
            <a:r>
              <a:rPr lang="en-US" dirty="0"/>
              <a:t>Training</a:t>
            </a:r>
          </a:p>
        </p:txBody>
      </p:sp>
    </p:spTree>
    <p:extLst>
      <p:ext uri="{BB962C8B-B14F-4D97-AF65-F5344CB8AC3E}">
        <p14:creationId xmlns:p14="http://schemas.microsoft.com/office/powerpoint/2010/main" val="1038942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0F82BA-E62D-4D54-948B-1FC41A8A223F}"/>
              </a:ext>
            </a:extLst>
          </p:cNvPr>
          <p:cNvSpPr>
            <a:spLocks noGrp="1"/>
          </p:cNvSpPr>
          <p:nvPr>
            <p:ph type="title"/>
          </p:nvPr>
        </p:nvSpPr>
        <p:spPr>
          <a:xfrm>
            <a:off x="887136" y="18307"/>
            <a:ext cx="10515600" cy="1030466"/>
          </a:xfrm>
        </p:spPr>
        <p:txBody>
          <a:bodyPr/>
          <a:lstStyle/>
          <a:p>
            <a:r>
              <a:rPr lang="en-US" dirty="0"/>
              <a:t>Training – After 40K Steps</a:t>
            </a:r>
          </a:p>
        </p:txBody>
      </p:sp>
      <p:pic>
        <p:nvPicPr>
          <p:cNvPr id="2" name="Picture 1">
            <a:extLst>
              <a:ext uri="{FF2B5EF4-FFF2-40B4-BE49-F238E27FC236}">
                <a16:creationId xmlns:a16="http://schemas.microsoft.com/office/drawing/2014/main" id="{ADE6DE43-087E-4B30-99E2-965BE4103860}"/>
              </a:ext>
            </a:extLst>
          </p:cNvPr>
          <p:cNvPicPr>
            <a:picLocks noChangeAspect="1"/>
          </p:cNvPicPr>
          <p:nvPr/>
        </p:nvPicPr>
        <p:blipFill>
          <a:blip r:embed="rId2"/>
          <a:stretch>
            <a:fillRect/>
          </a:stretch>
        </p:blipFill>
        <p:spPr>
          <a:xfrm>
            <a:off x="470700" y="790574"/>
            <a:ext cx="11250595" cy="3029833"/>
          </a:xfrm>
          <a:prstGeom prst="rect">
            <a:avLst/>
          </a:prstGeom>
        </p:spPr>
      </p:pic>
      <p:pic>
        <p:nvPicPr>
          <p:cNvPr id="5" name="Picture 4">
            <a:extLst>
              <a:ext uri="{FF2B5EF4-FFF2-40B4-BE49-F238E27FC236}">
                <a16:creationId xmlns:a16="http://schemas.microsoft.com/office/drawing/2014/main" id="{4657A504-65E1-4492-81D5-B5FBD3176C7F}"/>
              </a:ext>
            </a:extLst>
          </p:cNvPr>
          <p:cNvPicPr>
            <a:picLocks noChangeAspect="1"/>
          </p:cNvPicPr>
          <p:nvPr/>
        </p:nvPicPr>
        <p:blipFill>
          <a:blip r:embed="rId3"/>
          <a:stretch>
            <a:fillRect/>
          </a:stretch>
        </p:blipFill>
        <p:spPr>
          <a:xfrm>
            <a:off x="499280" y="3809859"/>
            <a:ext cx="11193437" cy="2901334"/>
          </a:xfrm>
          <a:prstGeom prst="rect">
            <a:avLst/>
          </a:prstGeom>
        </p:spPr>
      </p:pic>
    </p:spTree>
    <p:extLst>
      <p:ext uri="{BB962C8B-B14F-4D97-AF65-F5344CB8AC3E}">
        <p14:creationId xmlns:p14="http://schemas.microsoft.com/office/powerpoint/2010/main" val="3749545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F39EB45-5C48-494C-AE38-D5A746698FA0}"/>
              </a:ext>
            </a:extLst>
          </p:cNvPr>
          <p:cNvSpPr>
            <a:spLocks noGrp="1"/>
          </p:cNvSpPr>
          <p:nvPr>
            <p:ph type="title"/>
          </p:nvPr>
        </p:nvSpPr>
        <p:spPr>
          <a:xfrm>
            <a:off x="887136" y="18307"/>
            <a:ext cx="10515600" cy="1030466"/>
          </a:xfrm>
        </p:spPr>
        <p:txBody>
          <a:bodyPr>
            <a:normAutofit/>
          </a:bodyPr>
          <a:lstStyle/>
          <a:p>
            <a:r>
              <a:rPr lang="en-US" dirty="0"/>
              <a:t>Introducing Edge Map</a:t>
            </a:r>
          </a:p>
        </p:txBody>
      </p:sp>
      <p:pic>
        <p:nvPicPr>
          <p:cNvPr id="4" name="Picture 3">
            <a:extLst>
              <a:ext uri="{FF2B5EF4-FFF2-40B4-BE49-F238E27FC236}">
                <a16:creationId xmlns:a16="http://schemas.microsoft.com/office/drawing/2014/main" id="{64130BC6-FD30-4F97-BF80-60EB8E5B7318}"/>
              </a:ext>
            </a:extLst>
          </p:cNvPr>
          <p:cNvPicPr>
            <a:picLocks noChangeAspect="1"/>
          </p:cNvPicPr>
          <p:nvPr/>
        </p:nvPicPr>
        <p:blipFill>
          <a:blip r:embed="rId2"/>
          <a:stretch>
            <a:fillRect/>
          </a:stretch>
        </p:blipFill>
        <p:spPr>
          <a:xfrm>
            <a:off x="7091761" y="1614234"/>
            <a:ext cx="3639058" cy="3639058"/>
          </a:xfrm>
          <a:prstGeom prst="rect">
            <a:avLst/>
          </a:prstGeom>
        </p:spPr>
      </p:pic>
      <p:pic>
        <p:nvPicPr>
          <p:cNvPr id="6" name="Picture 5">
            <a:extLst>
              <a:ext uri="{FF2B5EF4-FFF2-40B4-BE49-F238E27FC236}">
                <a16:creationId xmlns:a16="http://schemas.microsoft.com/office/drawing/2014/main" id="{1DCC411D-5D91-4711-A860-730F47A4EBA9}"/>
              </a:ext>
            </a:extLst>
          </p:cNvPr>
          <p:cNvPicPr>
            <a:picLocks noChangeAspect="1"/>
          </p:cNvPicPr>
          <p:nvPr/>
        </p:nvPicPr>
        <p:blipFill>
          <a:blip r:embed="rId3"/>
          <a:stretch>
            <a:fillRect/>
          </a:stretch>
        </p:blipFill>
        <p:spPr>
          <a:xfrm>
            <a:off x="1432604" y="1604708"/>
            <a:ext cx="3667637" cy="3648584"/>
          </a:xfrm>
          <a:prstGeom prst="rect">
            <a:avLst/>
          </a:prstGeom>
        </p:spPr>
      </p:pic>
      <p:sp>
        <p:nvSpPr>
          <p:cNvPr id="7" name="TextBox 6">
            <a:extLst>
              <a:ext uri="{FF2B5EF4-FFF2-40B4-BE49-F238E27FC236}">
                <a16:creationId xmlns:a16="http://schemas.microsoft.com/office/drawing/2014/main" id="{38B87368-3C53-4F8F-872B-3C08C9239A5D}"/>
              </a:ext>
            </a:extLst>
          </p:cNvPr>
          <p:cNvSpPr txBox="1"/>
          <p:nvPr/>
        </p:nvSpPr>
        <p:spPr>
          <a:xfrm>
            <a:off x="1739625" y="5253292"/>
            <a:ext cx="3053593" cy="584775"/>
          </a:xfrm>
          <a:prstGeom prst="rect">
            <a:avLst/>
          </a:prstGeom>
          <a:noFill/>
        </p:spPr>
        <p:txBody>
          <a:bodyPr wrap="square" rtlCol="0">
            <a:spAutoFit/>
          </a:bodyPr>
          <a:lstStyle/>
          <a:p>
            <a:pPr algn="ctr"/>
            <a:r>
              <a:rPr lang="en-US" sz="3200" dirty="0"/>
              <a:t>Terrain</a:t>
            </a:r>
          </a:p>
        </p:txBody>
      </p:sp>
      <p:sp>
        <p:nvSpPr>
          <p:cNvPr id="8" name="TextBox 7">
            <a:extLst>
              <a:ext uri="{FF2B5EF4-FFF2-40B4-BE49-F238E27FC236}">
                <a16:creationId xmlns:a16="http://schemas.microsoft.com/office/drawing/2014/main" id="{938111CE-F6B2-48EF-8363-38FB0478F1DC}"/>
              </a:ext>
            </a:extLst>
          </p:cNvPr>
          <p:cNvSpPr txBox="1"/>
          <p:nvPr/>
        </p:nvSpPr>
        <p:spPr>
          <a:xfrm>
            <a:off x="7384493" y="5253292"/>
            <a:ext cx="3067882" cy="1077218"/>
          </a:xfrm>
          <a:prstGeom prst="rect">
            <a:avLst/>
          </a:prstGeom>
          <a:noFill/>
        </p:spPr>
        <p:txBody>
          <a:bodyPr wrap="square" rtlCol="0">
            <a:spAutoFit/>
          </a:bodyPr>
          <a:lstStyle/>
          <a:p>
            <a:pPr algn="ctr"/>
            <a:r>
              <a:rPr lang="en-US" sz="3200" dirty="0"/>
              <a:t>Edges Map of the Terrain Image</a:t>
            </a:r>
          </a:p>
        </p:txBody>
      </p:sp>
    </p:spTree>
    <p:extLst>
      <p:ext uri="{BB962C8B-B14F-4D97-AF65-F5344CB8AC3E}">
        <p14:creationId xmlns:p14="http://schemas.microsoft.com/office/powerpoint/2010/main" val="697169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B49CC-5106-4A41-A236-0DA9971CAE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595161" y="-1785437"/>
            <a:ext cx="5139560" cy="11680785"/>
          </a:xfrm>
          <a:prstGeom prst="rect">
            <a:avLst/>
          </a:prstGeom>
        </p:spPr>
      </p:pic>
      <p:sp>
        <p:nvSpPr>
          <p:cNvPr id="8" name="Title 1">
            <a:extLst>
              <a:ext uri="{FF2B5EF4-FFF2-40B4-BE49-F238E27FC236}">
                <a16:creationId xmlns:a16="http://schemas.microsoft.com/office/drawing/2014/main" id="{B592B7B8-384F-49D6-996D-29EA1FA83837}"/>
              </a:ext>
            </a:extLst>
          </p:cNvPr>
          <p:cNvSpPr>
            <a:spLocks noGrp="1"/>
          </p:cNvSpPr>
          <p:nvPr>
            <p:ph type="title"/>
          </p:nvPr>
        </p:nvSpPr>
        <p:spPr>
          <a:xfrm>
            <a:off x="887136" y="18307"/>
            <a:ext cx="10515600" cy="1030466"/>
          </a:xfrm>
        </p:spPr>
        <p:txBody>
          <a:bodyPr/>
          <a:lstStyle/>
          <a:p>
            <a:r>
              <a:rPr lang="en-US" dirty="0"/>
              <a:t>GAN Architecture (Generator) | Edge Map</a:t>
            </a:r>
          </a:p>
        </p:txBody>
      </p:sp>
      <p:sp>
        <p:nvSpPr>
          <p:cNvPr id="11" name="TextBox 10">
            <a:extLst>
              <a:ext uri="{FF2B5EF4-FFF2-40B4-BE49-F238E27FC236}">
                <a16:creationId xmlns:a16="http://schemas.microsoft.com/office/drawing/2014/main" id="{ACECE090-8B52-42D0-A538-82B558BC3E6C}"/>
              </a:ext>
            </a:extLst>
          </p:cNvPr>
          <p:cNvSpPr txBox="1"/>
          <p:nvPr/>
        </p:nvSpPr>
        <p:spPr>
          <a:xfrm>
            <a:off x="2534893" y="1821469"/>
            <a:ext cx="6056851" cy="369332"/>
          </a:xfrm>
          <a:prstGeom prst="rect">
            <a:avLst/>
          </a:prstGeom>
          <a:noFill/>
        </p:spPr>
        <p:txBody>
          <a:bodyPr wrap="square" rtlCol="0">
            <a:spAutoFit/>
          </a:bodyPr>
          <a:lstStyle/>
          <a:p>
            <a:pPr algn="ctr"/>
            <a:r>
              <a:rPr lang="en-US" b="1" dirty="0"/>
              <a:t>SKIP CONNECTIONS</a:t>
            </a:r>
          </a:p>
        </p:txBody>
      </p:sp>
      <p:sp>
        <p:nvSpPr>
          <p:cNvPr id="14" name="Oval 13">
            <a:extLst>
              <a:ext uri="{FF2B5EF4-FFF2-40B4-BE49-F238E27FC236}">
                <a16:creationId xmlns:a16="http://schemas.microsoft.com/office/drawing/2014/main" id="{69A96DEE-E8A8-464B-8630-516983196248}"/>
              </a:ext>
            </a:extLst>
          </p:cNvPr>
          <p:cNvSpPr/>
          <p:nvPr/>
        </p:nvSpPr>
        <p:spPr>
          <a:xfrm>
            <a:off x="4412650" y="5150840"/>
            <a:ext cx="620785" cy="1600054"/>
          </a:xfrm>
          <a:prstGeom prst="ellipse">
            <a:avLst/>
          </a:prstGeom>
          <a:noFill/>
          <a:ln w="34925">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FB0F183D-3316-4184-9573-54C78D2ED465}"/>
              </a:ext>
            </a:extLst>
          </p:cNvPr>
          <p:cNvSpPr txBox="1"/>
          <p:nvPr/>
        </p:nvSpPr>
        <p:spPr>
          <a:xfrm>
            <a:off x="5453918" y="6419108"/>
            <a:ext cx="6275652" cy="430887"/>
          </a:xfrm>
          <a:prstGeom prst="rect">
            <a:avLst/>
          </a:prstGeom>
          <a:noFill/>
        </p:spPr>
        <p:txBody>
          <a:bodyPr wrap="square" rtlCol="0">
            <a:spAutoFit/>
          </a:bodyPr>
          <a:lstStyle/>
          <a:p>
            <a:r>
              <a:rPr lang="en-US" sz="2200" dirty="0">
                <a:solidFill>
                  <a:schemeClr val="accent1"/>
                </a:solidFill>
              </a:rPr>
              <a:t>COMPRESSED (1x1x512) REPRESENTATION OF IMAGE</a:t>
            </a:r>
          </a:p>
        </p:txBody>
      </p:sp>
      <p:cxnSp>
        <p:nvCxnSpPr>
          <p:cNvPr id="17" name="Straight Arrow Connector 16">
            <a:extLst>
              <a:ext uri="{FF2B5EF4-FFF2-40B4-BE49-F238E27FC236}">
                <a16:creationId xmlns:a16="http://schemas.microsoft.com/office/drawing/2014/main" id="{759E42B3-3C0E-47AE-842B-0E9F2E766500}"/>
              </a:ext>
            </a:extLst>
          </p:cNvPr>
          <p:cNvCxnSpPr/>
          <p:nvPr/>
        </p:nvCxnSpPr>
        <p:spPr>
          <a:xfrm>
            <a:off x="645778" y="4299497"/>
            <a:ext cx="2936146" cy="190430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AAFB8347-169E-4A45-8341-7A9109895B31}"/>
              </a:ext>
            </a:extLst>
          </p:cNvPr>
          <p:cNvSpPr txBox="1"/>
          <p:nvPr/>
        </p:nvSpPr>
        <p:spPr>
          <a:xfrm rot="1981448">
            <a:off x="597281" y="5321582"/>
            <a:ext cx="2365353" cy="523220"/>
          </a:xfrm>
          <a:prstGeom prst="rect">
            <a:avLst/>
          </a:prstGeom>
          <a:noFill/>
        </p:spPr>
        <p:txBody>
          <a:bodyPr wrap="square" rIns="91440" rtlCol="0">
            <a:spAutoFit/>
          </a:bodyPr>
          <a:lstStyle/>
          <a:p>
            <a:r>
              <a:rPr lang="en-US" sz="2800" dirty="0">
                <a:solidFill>
                  <a:schemeClr val="accent2"/>
                </a:solidFill>
              </a:rPr>
              <a:t>DOWNSAMPLE</a:t>
            </a:r>
          </a:p>
        </p:txBody>
      </p:sp>
      <p:cxnSp>
        <p:nvCxnSpPr>
          <p:cNvPr id="19" name="Straight Arrow Connector 18">
            <a:extLst>
              <a:ext uri="{FF2B5EF4-FFF2-40B4-BE49-F238E27FC236}">
                <a16:creationId xmlns:a16="http://schemas.microsoft.com/office/drawing/2014/main" id="{35BB6841-2358-485E-827E-466CDDBCCF51}"/>
              </a:ext>
            </a:extLst>
          </p:cNvPr>
          <p:cNvCxnSpPr>
            <a:cxnSpLocks/>
          </p:cNvCxnSpPr>
          <p:nvPr/>
        </p:nvCxnSpPr>
        <p:spPr>
          <a:xfrm flipV="1">
            <a:off x="8271198" y="3992528"/>
            <a:ext cx="3131538" cy="1829892"/>
          </a:xfrm>
          <a:prstGeom prst="straightConnector1">
            <a:avLst/>
          </a:prstGeom>
          <a:ln w="28575">
            <a:solidFill>
              <a:schemeClr val="accent6"/>
            </a:solidFill>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9E844680-74ED-4301-A4D3-8C1AE0ECEB7A}"/>
              </a:ext>
            </a:extLst>
          </p:cNvPr>
          <p:cNvSpPr txBox="1"/>
          <p:nvPr/>
        </p:nvSpPr>
        <p:spPr>
          <a:xfrm rot="19711722">
            <a:off x="9074774" y="4907247"/>
            <a:ext cx="2365353" cy="523220"/>
          </a:xfrm>
          <a:prstGeom prst="rect">
            <a:avLst/>
          </a:prstGeom>
          <a:noFill/>
        </p:spPr>
        <p:txBody>
          <a:bodyPr wrap="square" rIns="91440" rtlCol="0">
            <a:spAutoFit/>
          </a:bodyPr>
          <a:lstStyle/>
          <a:p>
            <a:r>
              <a:rPr lang="en-US" sz="2800" dirty="0">
                <a:solidFill>
                  <a:schemeClr val="accent6"/>
                </a:solidFill>
              </a:rPr>
              <a:t>UPSAMPLE</a:t>
            </a:r>
          </a:p>
        </p:txBody>
      </p:sp>
      <p:sp>
        <p:nvSpPr>
          <p:cNvPr id="13" name="Oval 12">
            <a:extLst>
              <a:ext uri="{FF2B5EF4-FFF2-40B4-BE49-F238E27FC236}">
                <a16:creationId xmlns:a16="http://schemas.microsoft.com/office/drawing/2014/main" id="{C370604C-F69D-420B-BF8F-E5DB606EC9C2}"/>
              </a:ext>
            </a:extLst>
          </p:cNvPr>
          <p:cNvSpPr/>
          <p:nvPr/>
        </p:nvSpPr>
        <p:spPr>
          <a:xfrm>
            <a:off x="193471" y="1359017"/>
            <a:ext cx="620785" cy="1547169"/>
          </a:xfrm>
          <a:prstGeom prst="ellipse">
            <a:avLst/>
          </a:prstGeom>
          <a:noFill/>
          <a:ln w="3492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tx1"/>
              </a:solidFill>
            </a:endParaRPr>
          </a:p>
        </p:txBody>
      </p:sp>
      <p:cxnSp>
        <p:nvCxnSpPr>
          <p:cNvPr id="16" name="Straight Arrow Connector 15">
            <a:extLst>
              <a:ext uri="{FF2B5EF4-FFF2-40B4-BE49-F238E27FC236}">
                <a16:creationId xmlns:a16="http://schemas.microsoft.com/office/drawing/2014/main" id="{66939ACC-B032-48D7-96D3-C60CC08CD161}"/>
              </a:ext>
            </a:extLst>
          </p:cNvPr>
          <p:cNvCxnSpPr>
            <a:cxnSpLocks/>
          </p:cNvCxnSpPr>
          <p:nvPr/>
        </p:nvCxnSpPr>
        <p:spPr>
          <a:xfrm flipH="1">
            <a:off x="887136" y="1703114"/>
            <a:ext cx="1255191" cy="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56249361-3234-4FD5-A774-A83A6D9463FC}"/>
              </a:ext>
            </a:extLst>
          </p:cNvPr>
          <p:cNvSpPr txBox="1"/>
          <p:nvPr/>
        </p:nvSpPr>
        <p:spPr>
          <a:xfrm>
            <a:off x="2273404" y="1400531"/>
            <a:ext cx="2365353" cy="523220"/>
          </a:xfrm>
          <a:prstGeom prst="rect">
            <a:avLst/>
          </a:prstGeom>
          <a:noFill/>
        </p:spPr>
        <p:txBody>
          <a:bodyPr wrap="square" rIns="91440" rtlCol="0">
            <a:spAutoFit/>
          </a:bodyPr>
          <a:lstStyle/>
          <a:p>
            <a:r>
              <a:rPr lang="en-US" sz="2800" dirty="0">
                <a:solidFill>
                  <a:srgbClr val="FF0000"/>
                </a:solidFill>
              </a:rPr>
              <a:t>EDGES</a:t>
            </a:r>
          </a:p>
        </p:txBody>
      </p:sp>
    </p:spTree>
    <p:extLst>
      <p:ext uri="{BB962C8B-B14F-4D97-AF65-F5344CB8AC3E}">
        <p14:creationId xmlns:p14="http://schemas.microsoft.com/office/powerpoint/2010/main" val="660239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F39EB45-5C48-494C-AE38-D5A746698FA0}"/>
              </a:ext>
            </a:extLst>
          </p:cNvPr>
          <p:cNvSpPr>
            <a:spLocks noGrp="1"/>
          </p:cNvSpPr>
          <p:nvPr>
            <p:ph type="title"/>
          </p:nvPr>
        </p:nvSpPr>
        <p:spPr>
          <a:xfrm>
            <a:off x="887136" y="18307"/>
            <a:ext cx="10515600" cy="1030466"/>
          </a:xfrm>
        </p:spPr>
        <p:txBody>
          <a:bodyPr>
            <a:normAutofit/>
          </a:bodyPr>
          <a:lstStyle/>
          <a:p>
            <a:r>
              <a:rPr lang="en-US" dirty="0"/>
              <a:t>Introducing Edge Detection | Generator</a:t>
            </a:r>
          </a:p>
        </p:txBody>
      </p:sp>
      <p:sp>
        <p:nvSpPr>
          <p:cNvPr id="6" name="TextBox 5">
            <a:extLst>
              <a:ext uri="{FF2B5EF4-FFF2-40B4-BE49-F238E27FC236}">
                <a16:creationId xmlns:a16="http://schemas.microsoft.com/office/drawing/2014/main" id="{96E41496-A8F9-4A05-A58F-30E1F589F8A9}"/>
              </a:ext>
            </a:extLst>
          </p:cNvPr>
          <p:cNvSpPr txBox="1"/>
          <p:nvPr/>
        </p:nvSpPr>
        <p:spPr>
          <a:xfrm>
            <a:off x="1551244" y="5377134"/>
            <a:ext cx="3662885" cy="1077218"/>
          </a:xfrm>
          <a:prstGeom prst="rect">
            <a:avLst/>
          </a:prstGeom>
          <a:noFill/>
        </p:spPr>
        <p:txBody>
          <a:bodyPr wrap="square" rtlCol="0">
            <a:spAutoFit/>
          </a:bodyPr>
          <a:lstStyle/>
          <a:p>
            <a:pPr algn="ctr"/>
            <a:r>
              <a:rPr lang="en-US" sz="3200" dirty="0"/>
              <a:t>Generator Prediction w/o Edges</a:t>
            </a:r>
          </a:p>
        </p:txBody>
      </p:sp>
      <p:sp>
        <p:nvSpPr>
          <p:cNvPr id="7" name="TextBox 6">
            <a:extLst>
              <a:ext uri="{FF2B5EF4-FFF2-40B4-BE49-F238E27FC236}">
                <a16:creationId xmlns:a16="http://schemas.microsoft.com/office/drawing/2014/main" id="{CA584180-5C19-4114-A7EF-5A0853C1B7A3}"/>
              </a:ext>
            </a:extLst>
          </p:cNvPr>
          <p:cNvSpPr txBox="1"/>
          <p:nvPr/>
        </p:nvSpPr>
        <p:spPr>
          <a:xfrm>
            <a:off x="7401781" y="5396187"/>
            <a:ext cx="3662885" cy="1077218"/>
          </a:xfrm>
          <a:prstGeom prst="rect">
            <a:avLst/>
          </a:prstGeom>
          <a:noFill/>
        </p:spPr>
        <p:txBody>
          <a:bodyPr wrap="square" rtlCol="0">
            <a:spAutoFit/>
          </a:bodyPr>
          <a:lstStyle/>
          <a:p>
            <a:pPr algn="ctr"/>
            <a:r>
              <a:rPr lang="en-US" sz="3200" dirty="0"/>
              <a:t>Generator Prediction w/ Edges</a:t>
            </a:r>
          </a:p>
        </p:txBody>
      </p:sp>
      <p:pic>
        <p:nvPicPr>
          <p:cNvPr id="4" name="Picture 3">
            <a:extLst>
              <a:ext uri="{FF2B5EF4-FFF2-40B4-BE49-F238E27FC236}">
                <a16:creationId xmlns:a16="http://schemas.microsoft.com/office/drawing/2014/main" id="{00C88DEE-2F06-4A69-9800-CE246F7C4B41}"/>
              </a:ext>
            </a:extLst>
          </p:cNvPr>
          <p:cNvPicPr>
            <a:picLocks noChangeAspect="1"/>
          </p:cNvPicPr>
          <p:nvPr/>
        </p:nvPicPr>
        <p:blipFill>
          <a:blip r:embed="rId2"/>
          <a:stretch>
            <a:fillRect/>
          </a:stretch>
        </p:blipFill>
        <p:spPr>
          <a:xfrm>
            <a:off x="7076344" y="1471339"/>
            <a:ext cx="4020111" cy="3905795"/>
          </a:xfrm>
          <a:prstGeom prst="rect">
            <a:avLst/>
          </a:prstGeom>
        </p:spPr>
      </p:pic>
      <p:pic>
        <p:nvPicPr>
          <p:cNvPr id="8" name="Picture 7">
            <a:extLst>
              <a:ext uri="{FF2B5EF4-FFF2-40B4-BE49-F238E27FC236}">
                <a16:creationId xmlns:a16="http://schemas.microsoft.com/office/drawing/2014/main" id="{1163899A-BE37-45CB-9BEA-F61E9E3CAA55}"/>
              </a:ext>
            </a:extLst>
          </p:cNvPr>
          <p:cNvPicPr>
            <a:picLocks noChangeAspect="1"/>
          </p:cNvPicPr>
          <p:nvPr/>
        </p:nvPicPr>
        <p:blipFill>
          <a:blip r:embed="rId3"/>
          <a:stretch>
            <a:fillRect/>
          </a:stretch>
        </p:blipFill>
        <p:spPr>
          <a:xfrm>
            <a:off x="1174965" y="1495154"/>
            <a:ext cx="4039164" cy="3858163"/>
          </a:xfrm>
          <a:prstGeom prst="rect">
            <a:avLst/>
          </a:prstGeom>
        </p:spPr>
      </p:pic>
    </p:spTree>
    <p:extLst>
      <p:ext uri="{BB962C8B-B14F-4D97-AF65-F5344CB8AC3E}">
        <p14:creationId xmlns:p14="http://schemas.microsoft.com/office/powerpoint/2010/main" val="4030687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0EE648-D95B-404D-B296-8BB38D2D7D44}"/>
              </a:ext>
            </a:extLst>
          </p:cNvPr>
          <p:cNvPicPr>
            <a:picLocks noChangeAspect="1"/>
          </p:cNvPicPr>
          <p:nvPr/>
        </p:nvPicPr>
        <p:blipFill>
          <a:blip r:embed="rId2"/>
          <a:stretch>
            <a:fillRect/>
          </a:stretch>
        </p:blipFill>
        <p:spPr>
          <a:xfrm>
            <a:off x="297945" y="822120"/>
            <a:ext cx="11193437" cy="2810649"/>
          </a:xfrm>
          <a:prstGeom prst="rect">
            <a:avLst/>
          </a:prstGeom>
        </p:spPr>
      </p:pic>
      <p:sp>
        <p:nvSpPr>
          <p:cNvPr id="4" name="Title 1">
            <a:extLst>
              <a:ext uri="{FF2B5EF4-FFF2-40B4-BE49-F238E27FC236}">
                <a16:creationId xmlns:a16="http://schemas.microsoft.com/office/drawing/2014/main" id="{D90F82BA-E62D-4D54-948B-1FC41A8A223F}"/>
              </a:ext>
            </a:extLst>
          </p:cNvPr>
          <p:cNvSpPr>
            <a:spLocks noGrp="1"/>
          </p:cNvSpPr>
          <p:nvPr>
            <p:ph type="title"/>
          </p:nvPr>
        </p:nvSpPr>
        <p:spPr>
          <a:xfrm>
            <a:off x="887136" y="18307"/>
            <a:ext cx="10515600" cy="1030466"/>
          </a:xfrm>
        </p:spPr>
        <p:txBody>
          <a:bodyPr/>
          <a:lstStyle/>
          <a:p>
            <a:r>
              <a:rPr lang="en-US" dirty="0"/>
              <a:t>Training – After 40K Steps | Edge Map</a:t>
            </a:r>
          </a:p>
        </p:txBody>
      </p:sp>
      <p:pic>
        <p:nvPicPr>
          <p:cNvPr id="6" name="Picture 5">
            <a:extLst>
              <a:ext uri="{FF2B5EF4-FFF2-40B4-BE49-F238E27FC236}">
                <a16:creationId xmlns:a16="http://schemas.microsoft.com/office/drawing/2014/main" id="{DDA14F79-FEF7-432A-A48A-F147B40C5891}"/>
              </a:ext>
            </a:extLst>
          </p:cNvPr>
          <p:cNvPicPr>
            <a:picLocks noChangeAspect="1"/>
          </p:cNvPicPr>
          <p:nvPr/>
        </p:nvPicPr>
        <p:blipFill>
          <a:blip r:embed="rId3"/>
          <a:stretch>
            <a:fillRect/>
          </a:stretch>
        </p:blipFill>
        <p:spPr>
          <a:xfrm>
            <a:off x="297945" y="3687909"/>
            <a:ext cx="11222016" cy="2901333"/>
          </a:xfrm>
          <a:prstGeom prst="rect">
            <a:avLst/>
          </a:prstGeom>
        </p:spPr>
      </p:pic>
    </p:spTree>
    <p:extLst>
      <p:ext uri="{BB962C8B-B14F-4D97-AF65-F5344CB8AC3E}">
        <p14:creationId xmlns:p14="http://schemas.microsoft.com/office/powerpoint/2010/main" val="2445292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F39EB45-5C48-494C-AE38-D5A746698FA0}"/>
              </a:ext>
            </a:extLst>
          </p:cNvPr>
          <p:cNvSpPr>
            <a:spLocks noGrp="1"/>
          </p:cNvSpPr>
          <p:nvPr>
            <p:ph type="title"/>
          </p:nvPr>
        </p:nvSpPr>
        <p:spPr>
          <a:xfrm>
            <a:off x="887136" y="18307"/>
            <a:ext cx="10515600" cy="1030466"/>
          </a:xfrm>
        </p:spPr>
        <p:txBody>
          <a:bodyPr>
            <a:normAutofit/>
          </a:bodyPr>
          <a:lstStyle/>
          <a:p>
            <a:r>
              <a:rPr lang="en-US" dirty="0"/>
              <a:t>Introducing Blur – Input Pre-processing</a:t>
            </a:r>
          </a:p>
        </p:txBody>
      </p:sp>
      <p:pic>
        <p:nvPicPr>
          <p:cNvPr id="12" name="Picture 11" descr="A computer screen shot of a program code&#10;&#10;Description automatically generated">
            <a:extLst>
              <a:ext uri="{FF2B5EF4-FFF2-40B4-BE49-F238E27FC236}">
                <a16:creationId xmlns:a16="http://schemas.microsoft.com/office/drawing/2014/main" id="{9131BD40-1F6B-0BEC-F59E-26260A466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913993"/>
            <a:ext cx="7772400" cy="3192235"/>
          </a:xfrm>
          <a:prstGeom prst="rect">
            <a:avLst/>
          </a:prstGeom>
        </p:spPr>
      </p:pic>
      <p:pic>
        <p:nvPicPr>
          <p:cNvPr id="14" name="Picture 13" descr="A computer code with colorful text&#10;&#10;Description automatically generated">
            <a:extLst>
              <a:ext uri="{FF2B5EF4-FFF2-40B4-BE49-F238E27FC236}">
                <a16:creationId xmlns:a16="http://schemas.microsoft.com/office/drawing/2014/main" id="{C5673821-65CA-EE7A-070D-72627FB303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832507"/>
            <a:ext cx="7772400" cy="2432957"/>
          </a:xfrm>
          <a:prstGeom prst="rect">
            <a:avLst/>
          </a:prstGeom>
        </p:spPr>
      </p:pic>
    </p:spTree>
    <p:extLst>
      <p:ext uri="{BB962C8B-B14F-4D97-AF65-F5344CB8AC3E}">
        <p14:creationId xmlns:p14="http://schemas.microsoft.com/office/powerpoint/2010/main" val="4076701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D4645A-8B96-4D8B-9BAC-B85ED66F2D28}"/>
              </a:ext>
            </a:extLst>
          </p:cNvPr>
          <p:cNvPicPr>
            <a:picLocks noChangeAspect="1"/>
          </p:cNvPicPr>
          <p:nvPr/>
        </p:nvPicPr>
        <p:blipFill>
          <a:blip r:embed="rId3"/>
          <a:stretch>
            <a:fillRect/>
          </a:stretch>
        </p:blipFill>
        <p:spPr>
          <a:xfrm>
            <a:off x="197164" y="771787"/>
            <a:ext cx="11044084" cy="2916122"/>
          </a:xfrm>
          <a:prstGeom prst="rect">
            <a:avLst/>
          </a:prstGeom>
        </p:spPr>
      </p:pic>
      <p:sp>
        <p:nvSpPr>
          <p:cNvPr id="4" name="Title 1">
            <a:extLst>
              <a:ext uri="{FF2B5EF4-FFF2-40B4-BE49-F238E27FC236}">
                <a16:creationId xmlns:a16="http://schemas.microsoft.com/office/drawing/2014/main" id="{D90F82BA-E62D-4D54-948B-1FC41A8A223F}"/>
              </a:ext>
            </a:extLst>
          </p:cNvPr>
          <p:cNvSpPr>
            <a:spLocks noGrp="1"/>
          </p:cNvSpPr>
          <p:nvPr>
            <p:ph type="title"/>
          </p:nvPr>
        </p:nvSpPr>
        <p:spPr>
          <a:xfrm>
            <a:off x="887136" y="18307"/>
            <a:ext cx="10515600" cy="1030466"/>
          </a:xfrm>
        </p:spPr>
        <p:txBody>
          <a:bodyPr/>
          <a:lstStyle/>
          <a:p>
            <a:r>
              <a:rPr lang="en-US" dirty="0"/>
              <a:t>Training – After 40K Steps | Blur</a:t>
            </a:r>
          </a:p>
        </p:txBody>
      </p:sp>
      <p:pic>
        <p:nvPicPr>
          <p:cNvPr id="7" name="Picture 6">
            <a:extLst>
              <a:ext uri="{FF2B5EF4-FFF2-40B4-BE49-F238E27FC236}">
                <a16:creationId xmlns:a16="http://schemas.microsoft.com/office/drawing/2014/main" id="{0153FD2B-FA8C-4B5A-88DA-D71A07191FE2}"/>
              </a:ext>
            </a:extLst>
          </p:cNvPr>
          <p:cNvPicPr>
            <a:picLocks noChangeAspect="1"/>
          </p:cNvPicPr>
          <p:nvPr/>
        </p:nvPicPr>
        <p:blipFill>
          <a:blip r:embed="rId4"/>
          <a:stretch>
            <a:fillRect/>
          </a:stretch>
        </p:blipFill>
        <p:spPr>
          <a:xfrm>
            <a:off x="218825" y="3590487"/>
            <a:ext cx="11107701" cy="3095539"/>
          </a:xfrm>
          <a:prstGeom prst="rect">
            <a:avLst/>
          </a:prstGeom>
        </p:spPr>
      </p:pic>
    </p:spTree>
    <p:extLst>
      <p:ext uri="{BB962C8B-B14F-4D97-AF65-F5344CB8AC3E}">
        <p14:creationId xmlns:p14="http://schemas.microsoft.com/office/powerpoint/2010/main" val="59970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713E3-EE4A-FABC-C595-0D490A0273E5}"/>
              </a:ext>
            </a:extLst>
          </p:cNvPr>
          <p:cNvSpPr>
            <a:spLocks noGrp="1"/>
          </p:cNvSpPr>
          <p:nvPr>
            <p:ph type="title"/>
          </p:nvPr>
        </p:nvSpPr>
        <p:spPr/>
        <p:txBody>
          <a:bodyPr/>
          <a:lstStyle/>
          <a:p>
            <a:r>
              <a:rPr lang="en-US" dirty="0"/>
              <a:t>Generative Adversarial Network (GAN)</a:t>
            </a:r>
            <a:endParaRPr lang="en-MA" dirty="0"/>
          </a:p>
        </p:txBody>
      </p:sp>
      <p:sp>
        <p:nvSpPr>
          <p:cNvPr id="3" name="Content Placeholder 2">
            <a:extLst>
              <a:ext uri="{FF2B5EF4-FFF2-40B4-BE49-F238E27FC236}">
                <a16:creationId xmlns:a16="http://schemas.microsoft.com/office/drawing/2014/main" id="{75BDABC8-B32F-1E8B-6BCA-DCEA8BD24BA9}"/>
              </a:ext>
            </a:extLst>
          </p:cNvPr>
          <p:cNvSpPr>
            <a:spLocks noGrp="1"/>
          </p:cNvSpPr>
          <p:nvPr>
            <p:ph idx="1"/>
          </p:nvPr>
        </p:nvSpPr>
        <p:spPr>
          <a:xfrm>
            <a:off x="838200" y="1825625"/>
            <a:ext cx="5062870" cy="4351338"/>
          </a:xfrm>
        </p:spPr>
        <p:txBody>
          <a:bodyPr>
            <a:normAutofit fontScale="85000" lnSpcReduction="20000"/>
          </a:bodyPr>
          <a:lstStyle/>
          <a:p>
            <a:r>
              <a:rPr lang="en-MA" dirty="0"/>
              <a:t>Deep learning framework with two models playing against each other.</a:t>
            </a:r>
          </a:p>
          <a:p>
            <a:r>
              <a:rPr lang="en-MA" dirty="0"/>
              <a:t>First, is the generator which generates fake images from real images.</a:t>
            </a:r>
          </a:p>
          <a:p>
            <a:r>
              <a:rPr lang="en-MA" dirty="0"/>
              <a:t>Second, is the discriminator that tries to identify fakes from real.</a:t>
            </a:r>
          </a:p>
          <a:p>
            <a:r>
              <a:rPr lang="en-US" dirty="0"/>
              <a:t>The result goes back to the generator and discriminator so that they improve.</a:t>
            </a:r>
          </a:p>
          <a:p>
            <a:r>
              <a:rPr lang="en-US" dirty="0"/>
              <a:t>This feedback acts as training for the generator to create better images, and for the discriminator to do a better job of adjudicating.</a:t>
            </a:r>
            <a:endParaRPr lang="en-MA" dirty="0"/>
          </a:p>
        </p:txBody>
      </p:sp>
      <p:pic>
        <p:nvPicPr>
          <p:cNvPr id="1026" name="Picture 2" descr="packaged goods">
            <a:extLst>
              <a:ext uri="{FF2B5EF4-FFF2-40B4-BE49-F238E27FC236}">
                <a16:creationId xmlns:a16="http://schemas.microsoft.com/office/drawing/2014/main" id="{F50749C6-43E6-87B3-B9B2-634FF82CC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0" y="1825625"/>
            <a:ext cx="5074373" cy="374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524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565B56-11C9-4B6E-98DC-6A987C143D71}"/>
              </a:ext>
            </a:extLst>
          </p:cNvPr>
          <p:cNvPicPr>
            <a:picLocks noChangeAspect="1"/>
          </p:cNvPicPr>
          <p:nvPr/>
        </p:nvPicPr>
        <p:blipFill>
          <a:blip r:embed="rId2"/>
          <a:stretch>
            <a:fillRect/>
          </a:stretch>
        </p:blipFill>
        <p:spPr>
          <a:xfrm>
            <a:off x="3798487" y="556635"/>
            <a:ext cx="8393514" cy="4443203"/>
          </a:xfrm>
          <a:prstGeom prst="rect">
            <a:avLst/>
          </a:prstGeom>
        </p:spPr>
      </p:pic>
      <p:sp>
        <p:nvSpPr>
          <p:cNvPr id="3" name="Title 1">
            <a:extLst>
              <a:ext uri="{FF2B5EF4-FFF2-40B4-BE49-F238E27FC236}">
                <a16:creationId xmlns:a16="http://schemas.microsoft.com/office/drawing/2014/main" id="{9F39EB45-5C48-494C-AE38-D5A746698FA0}"/>
              </a:ext>
            </a:extLst>
          </p:cNvPr>
          <p:cNvSpPr>
            <a:spLocks noGrp="1"/>
          </p:cNvSpPr>
          <p:nvPr>
            <p:ph type="title"/>
          </p:nvPr>
        </p:nvSpPr>
        <p:spPr>
          <a:xfrm>
            <a:off x="439024" y="18307"/>
            <a:ext cx="11551640" cy="1030466"/>
          </a:xfrm>
        </p:spPr>
        <p:txBody>
          <a:bodyPr>
            <a:normAutofit fontScale="90000"/>
          </a:bodyPr>
          <a:lstStyle/>
          <a:p>
            <a:r>
              <a:rPr lang="en-US" dirty="0"/>
              <a:t>Introducing Attention | </a:t>
            </a:r>
            <a:r>
              <a:rPr lang="en-US" dirty="0" err="1"/>
              <a:t>Upsampling</a:t>
            </a:r>
            <a:r>
              <a:rPr lang="en-US" dirty="0"/>
              <a:t> &amp; Discriminator</a:t>
            </a:r>
          </a:p>
        </p:txBody>
      </p:sp>
      <p:sp>
        <p:nvSpPr>
          <p:cNvPr id="6" name="TextBox 5">
            <a:extLst>
              <a:ext uri="{FF2B5EF4-FFF2-40B4-BE49-F238E27FC236}">
                <a16:creationId xmlns:a16="http://schemas.microsoft.com/office/drawing/2014/main" id="{75C87D62-1A7A-4B68-B701-467C2882D6DA}"/>
              </a:ext>
            </a:extLst>
          </p:cNvPr>
          <p:cNvSpPr txBox="1"/>
          <p:nvPr/>
        </p:nvSpPr>
        <p:spPr>
          <a:xfrm>
            <a:off x="139818" y="1265961"/>
            <a:ext cx="4118993" cy="3416320"/>
          </a:xfrm>
          <a:prstGeom prst="rect">
            <a:avLst/>
          </a:prstGeom>
          <a:noFill/>
        </p:spPr>
        <p:txBody>
          <a:bodyPr wrap="square" rtlCol="0">
            <a:spAutoFit/>
          </a:bodyPr>
          <a:lstStyle/>
          <a:p>
            <a:r>
              <a:rPr lang="en-US" sz="2400" b="1" dirty="0"/>
              <a:t>Convolutional</a:t>
            </a:r>
            <a:r>
              <a:rPr lang="en-US" sz="2400" dirty="0"/>
              <a:t> layers process images </a:t>
            </a:r>
            <a:r>
              <a:rPr lang="en-US" sz="2400" b="1" dirty="0"/>
              <a:t>locally</a:t>
            </a:r>
            <a:r>
              <a:rPr lang="en-US" sz="2400" dirty="0"/>
              <a:t>, meaning they only consider a </a:t>
            </a:r>
            <a:r>
              <a:rPr lang="en-US" sz="2400" b="1" dirty="0"/>
              <a:t>small neighborhood of pixels </a:t>
            </a:r>
            <a:r>
              <a:rPr lang="en-US" sz="2400" dirty="0"/>
              <a:t>at a time. This can make it </a:t>
            </a:r>
            <a:r>
              <a:rPr lang="en-US" sz="2400" b="1" dirty="0"/>
              <a:t>difficult</a:t>
            </a:r>
            <a:r>
              <a:rPr lang="en-US" sz="2400" dirty="0"/>
              <a:t> for the network </a:t>
            </a:r>
            <a:r>
              <a:rPr lang="en-US" sz="2400" b="1" dirty="0"/>
              <a:t>to capture long-range dependencies</a:t>
            </a:r>
            <a:r>
              <a:rPr lang="en-US" sz="2400" dirty="0"/>
              <a:t>, which are </a:t>
            </a:r>
            <a:r>
              <a:rPr lang="en-US" sz="2400" b="1" dirty="0"/>
              <a:t>important for </a:t>
            </a:r>
            <a:r>
              <a:rPr lang="en-US" sz="2400" dirty="0"/>
              <a:t>tasks like </a:t>
            </a:r>
            <a:r>
              <a:rPr lang="en-US" sz="2400" b="1" dirty="0"/>
              <a:t>image generation</a:t>
            </a:r>
            <a:r>
              <a:rPr lang="en-US" sz="2400" dirty="0"/>
              <a:t>.</a:t>
            </a:r>
          </a:p>
        </p:txBody>
      </p:sp>
      <p:sp>
        <p:nvSpPr>
          <p:cNvPr id="7" name="TextBox 6">
            <a:extLst>
              <a:ext uri="{FF2B5EF4-FFF2-40B4-BE49-F238E27FC236}">
                <a16:creationId xmlns:a16="http://schemas.microsoft.com/office/drawing/2014/main" id="{4DA998B8-C092-404F-9130-40CDB8D3A61A}"/>
              </a:ext>
            </a:extLst>
          </p:cNvPr>
          <p:cNvSpPr txBox="1"/>
          <p:nvPr/>
        </p:nvSpPr>
        <p:spPr>
          <a:xfrm>
            <a:off x="142614" y="4899171"/>
            <a:ext cx="11484528" cy="1938992"/>
          </a:xfrm>
          <a:prstGeom prst="rect">
            <a:avLst/>
          </a:prstGeom>
          <a:noFill/>
        </p:spPr>
        <p:txBody>
          <a:bodyPr wrap="square" rtlCol="0">
            <a:spAutoFit/>
          </a:bodyPr>
          <a:lstStyle/>
          <a:p>
            <a:r>
              <a:rPr lang="en-US" sz="2400" dirty="0"/>
              <a:t>By incorporating a </a:t>
            </a:r>
            <a:r>
              <a:rPr lang="en-US" sz="2400" b="1" dirty="0"/>
              <a:t>self-attention</a:t>
            </a:r>
            <a:r>
              <a:rPr lang="en-US" sz="2400" dirty="0"/>
              <a:t> layer, the </a:t>
            </a:r>
            <a:r>
              <a:rPr lang="en-US" sz="2400" b="1" dirty="0"/>
              <a:t>generator</a:t>
            </a:r>
            <a:r>
              <a:rPr lang="en-US" sz="2400" dirty="0"/>
              <a:t> in a SAGAN can consider </a:t>
            </a:r>
            <a:r>
              <a:rPr lang="en-US" sz="2400" b="1" dirty="0"/>
              <a:t>information</a:t>
            </a:r>
            <a:r>
              <a:rPr lang="en-US" sz="2400" dirty="0"/>
              <a:t> </a:t>
            </a:r>
            <a:r>
              <a:rPr lang="en-US" sz="2400" b="1" dirty="0"/>
              <a:t>from</a:t>
            </a:r>
            <a:r>
              <a:rPr lang="en-US" sz="2400" dirty="0"/>
              <a:t> </a:t>
            </a:r>
            <a:r>
              <a:rPr lang="en-US" sz="2400" b="1" dirty="0"/>
              <a:t>all parts of the image </a:t>
            </a:r>
            <a:r>
              <a:rPr lang="en-US" sz="2400" dirty="0"/>
              <a:t>at once. The attention mechanism assigns weights to different parts of the image based on their importance for generating the current pixel. The </a:t>
            </a:r>
            <a:r>
              <a:rPr lang="en-US" sz="2400" b="1" dirty="0"/>
              <a:t>discriminator</a:t>
            </a:r>
            <a:r>
              <a:rPr lang="en-US" sz="2400" dirty="0"/>
              <a:t> can check that </a:t>
            </a:r>
            <a:r>
              <a:rPr lang="en-US" sz="2400" b="1" dirty="0"/>
              <a:t>highly detailed features in distant portions of the image are consistent with each other.</a:t>
            </a:r>
          </a:p>
        </p:txBody>
      </p:sp>
    </p:spTree>
    <p:extLst>
      <p:ext uri="{BB962C8B-B14F-4D97-AF65-F5344CB8AC3E}">
        <p14:creationId xmlns:p14="http://schemas.microsoft.com/office/powerpoint/2010/main" val="1911307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92246E-0002-4D76-8123-DB7B077BA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849032" y="-2905110"/>
            <a:ext cx="4265802" cy="11583996"/>
          </a:xfrm>
          <a:prstGeom prst="rect">
            <a:avLst/>
          </a:prstGeom>
        </p:spPr>
      </p:pic>
      <p:sp>
        <p:nvSpPr>
          <p:cNvPr id="3" name="Title 1">
            <a:extLst>
              <a:ext uri="{FF2B5EF4-FFF2-40B4-BE49-F238E27FC236}">
                <a16:creationId xmlns:a16="http://schemas.microsoft.com/office/drawing/2014/main" id="{9F39EB45-5C48-494C-AE38-D5A746698FA0}"/>
              </a:ext>
            </a:extLst>
          </p:cNvPr>
          <p:cNvSpPr>
            <a:spLocks noGrp="1"/>
          </p:cNvSpPr>
          <p:nvPr>
            <p:ph type="title"/>
          </p:nvPr>
        </p:nvSpPr>
        <p:spPr>
          <a:xfrm>
            <a:off x="887136" y="18307"/>
            <a:ext cx="10515600" cy="1030466"/>
          </a:xfrm>
        </p:spPr>
        <p:txBody>
          <a:bodyPr/>
          <a:lstStyle/>
          <a:p>
            <a:r>
              <a:rPr lang="en-US" dirty="0"/>
              <a:t>Introducing Attention</a:t>
            </a:r>
          </a:p>
        </p:txBody>
      </p:sp>
      <p:sp>
        <p:nvSpPr>
          <p:cNvPr id="6" name="Oval 5">
            <a:extLst>
              <a:ext uri="{FF2B5EF4-FFF2-40B4-BE49-F238E27FC236}">
                <a16:creationId xmlns:a16="http://schemas.microsoft.com/office/drawing/2014/main" id="{E1DBF08B-21CC-4B11-B4B4-14B959F78754}"/>
              </a:ext>
            </a:extLst>
          </p:cNvPr>
          <p:cNvSpPr/>
          <p:nvPr/>
        </p:nvSpPr>
        <p:spPr>
          <a:xfrm>
            <a:off x="3854222" y="3964823"/>
            <a:ext cx="482601" cy="1150901"/>
          </a:xfrm>
          <a:prstGeom prst="ellipse">
            <a:avLst/>
          </a:prstGeom>
          <a:noFill/>
          <a:ln w="34925">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6469B574-24EE-45B5-851C-AE7022CC2D18}"/>
              </a:ext>
            </a:extLst>
          </p:cNvPr>
          <p:cNvSpPr txBox="1"/>
          <p:nvPr/>
        </p:nvSpPr>
        <p:spPr>
          <a:xfrm>
            <a:off x="1294347" y="4457125"/>
            <a:ext cx="3042476" cy="1938992"/>
          </a:xfrm>
          <a:prstGeom prst="rect">
            <a:avLst/>
          </a:prstGeom>
          <a:noFill/>
        </p:spPr>
        <p:txBody>
          <a:bodyPr wrap="square" rtlCol="0">
            <a:spAutoFit/>
          </a:bodyPr>
          <a:lstStyle/>
          <a:p>
            <a:r>
              <a:rPr lang="en-US" sz="2400" dirty="0">
                <a:solidFill>
                  <a:schemeClr val="accent1"/>
                </a:solidFill>
              </a:rPr>
              <a:t>COMPRESSED (1x1x512) REPRESENTATION OF IMAGE (AFTER DOWNSAMPLING)</a:t>
            </a:r>
          </a:p>
        </p:txBody>
      </p:sp>
      <p:sp>
        <p:nvSpPr>
          <p:cNvPr id="9" name="TextBox 8">
            <a:extLst>
              <a:ext uri="{FF2B5EF4-FFF2-40B4-BE49-F238E27FC236}">
                <a16:creationId xmlns:a16="http://schemas.microsoft.com/office/drawing/2014/main" id="{5A1A7E90-DB51-437B-8A11-BEAD3F1D6CB2}"/>
              </a:ext>
            </a:extLst>
          </p:cNvPr>
          <p:cNvSpPr txBox="1"/>
          <p:nvPr/>
        </p:nvSpPr>
        <p:spPr>
          <a:xfrm>
            <a:off x="8561035" y="3772092"/>
            <a:ext cx="3212896" cy="461665"/>
          </a:xfrm>
          <a:prstGeom prst="rect">
            <a:avLst/>
          </a:prstGeom>
          <a:noFill/>
        </p:spPr>
        <p:txBody>
          <a:bodyPr wrap="square" rtlCol="0">
            <a:spAutoFit/>
          </a:bodyPr>
          <a:lstStyle/>
          <a:p>
            <a:r>
              <a:rPr lang="en-US" sz="2400" dirty="0">
                <a:solidFill>
                  <a:schemeClr val="accent4"/>
                </a:solidFill>
              </a:rPr>
              <a:t>ATTENTION BLOCKS</a:t>
            </a:r>
          </a:p>
        </p:txBody>
      </p:sp>
      <p:sp>
        <p:nvSpPr>
          <p:cNvPr id="2" name="Rectangle 1">
            <a:extLst>
              <a:ext uri="{FF2B5EF4-FFF2-40B4-BE49-F238E27FC236}">
                <a16:creationId xmlns:a16="http://schemas.microsoft.com/office/drawing/2014/main" id="{90F26E6F-47FA-42A9-83BF-01DE25B8E6B3}"/>
              </a:ext>
            </a:extLst>
          </p:cNvPr>
          <p:cNvSpPr/>
          <p:nvPr/>
        </p:nvSpPr>
        <p:spPr>
          <a:xfrm>
            <a:off x="8036382" y="2248250"/>
            <a:ext cx="583445" cy="1499627"/>
          </a:xfrm>
          <a:prstGeom prst="rect">
            <a:avLst/>
          </a:prstGeom>
          <a:noFill/>
          <a:ln w="38100">
            <a:solidFill>
              <a:schemeClr val="accent4"/>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60363296-7BD8-47FF-A950-5CEF9B7C6313}"/>
              </a:ext>
            </a:extLst>
          </p:cNvPr>
          <p:cNvSpPr/>
          <p:nvPr/>
        </p:nvSpPr>
        <p:spPr>
          <a:xfrm>
            <a:off x="9237405" y="1929373"/>
            <a:ext cx="583445" cy="1499627"/>
          </a:xfrm>
          <a:prstGeom prst="rect">
            <a:avLst/>
          </a:prstGeom>
          <a:noFill/>
          <a:ln w="38100">
            <a:solidFill>
              <a:schemeClr val="accent4"/>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C66E053E-D241-433C-9FED-A9E59E7FF962}"/>
              </a:ext>
            </a:extLst>
          </p:cNvPr>
          <p:cNvSpPr/>
          <p:nvPr/>
        </p:nvSpPr>
        <p:spPr>
          <a:xfrm>
            <a:off x="10505668" y="1534653"/>
            <a:ext cx="583445" cy="1499627"/>
          </a:xfrm>
          <a:prstGeom prst="rect">
            <a:avLst/>
          </a:prstGeom>
          <a:noFill/>
          <a:ln w="38100">
            <a:solidFill>
              <a:schemeClr val="accent4"/>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33992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961B91-19B4-425B-B484-1E40A612CB1A}"/>
              </a:ext>
            </a:extLst>
          </p:cNvPr>
          <p:cNvPicPr>
            <a:picLocks noChangeAspect="1"/>
          </p:cNvPicPr>
          <p:nvPr/>
        </p:nvPicPr>
        <p:blipFill>
          <a:blip r:embed="rId2"/>
          <a:stretch>
            <a:fillRect/>
          </a:stretch>
        </p:blipFill>
        <p:spPr>
          <a:xfrm>
            <a:off x="296682" y="781588"/>
            <a:ext cx="8278380" cy="5496692"/>
          </a:xfrm>
          <a:prstGeom prst="rect">
            <a:avLst/>
          </a:prstGeom>
        </p:spPr>
      </p:pic>
      <p:sp>
        <p:nvSpPr>
          <p:cNvPr id="8" name="Title 1">
            <a:extLst>
              <a:ext uri="{FF2B5EF4-FFF2-40B4-BE49-F238E27FC236}">
                <a16:creationId xmlns:a16="http://schemas.microsoft.com/office/drawing/2014/main" id="{B592B7B8-384F-49D6-996D-29EA1FA83837}"/>
              </a:ext>
            </a:extLst>
          </p:cNvPr>
          <p:cNvSpPr>
            <a:spLocks noGrp="1"/>
          </p:cNvSpPr>
          <p:nvPr>
            <p:ph type="title"/>
          </p:nvPr>
        </p:nvSpPr>
        <p:spPr>
          <a:xfrm>
            <a:off x="887136" y="18307"/>
            <a:ext cx="10515600" cy="1030466"/>
          </a:xfrm>
        </p:spPr>
        <p:txBody>
          <a:bodyPr/>
          <a:lstStyle/>
          <a:p>
            <a:r>
              <a:rPr lang="en-US" dirty="0"/>
              <a:t>GAN Architecture | Attention + Edge</a:t>
            </a:r>
          </a:p>
        </p:txBody>
      </p:sp>
      <p:sp>
        <p:nvSpPr>
          <p:cNvPr id="7" name="Oval 6">
            <a:extLst>
              <a:ext uri="{FF2B5EF4-FFF2-40B4-BE49-F238E27FC236}">
                <a16:creationId xmlns:a16="http://schemas.microsoft.com/office/drawing/2014/main" id="{40C68B09-0E29-42E8-966E-BA2FFB723771}"/>
              </a:ext>
            </a:extLst>
          </p:cNvPr>
          <p:cNvSpPr/>
          <p:nvPr/>
        </p:nvSpPr>
        <p:spPr>
          <a:xfrm>
            <a:off x="97465" y="5415599"/>
            <a:ext cx="3363985" cy="1266738"/>
          </a:xfrm>
          <a:prstGeom prst="ellipse">
            <a:avLst/>
          </a:prstGeom>
          <a:noFill/>
          <a:ln w="92075">
            <a:solidFill>
              <a:schemeClr val="accent4"/>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accent6"/>
              </a:solidFill>
            </a:endParaRPr>
          </a:p>
        </p:txBody>
      </p:sp>
      <p:sp>
        <p:nvSpPr>
          <p:cNvPr id="4" name="TextBox 3">
            <a:extLst>
              <a:ext uri="{FF2B5EF4-FFF2-40B4-BE49-F238E27FC236}">
                <a16:creationId xmlns:a16="http://schemas.microsoft.com/office/drawing/2014/main" id="{244BBD96-7D4C-4B4E-A588-13C67A7A3E28}"/>
              </a:ext>
            </a:extLst>
          </p:cNvPr>
          <p:cNvSpPr txBox="1"/>
          <p:nvPr/>
        </p:nvSpPr>
        <p:spPr>
          <a:xfrm>
            <a:off x="3572612" y="5724282"/>
            <a:ext cx="4967381" cy="553998"/>
          </a:xfrm>
          <a:prstGeom prst="rect">
            <a:avLst/>
          </a:prstGeom>
          <a:noFill/>
        </p:spPr>
        <p:txBody>
          <a:bodyPr wrap="square" rtlCol="0">
            <a:spAutoFit/>
          </a:bodyPr>
          <a:lstStyle/>
          <a:p>
            <a:r>
              <a:rPr lang="en-US" sz="3000" dirty="0">
                <a:solidFill>
                  <a:schemeClr val="accent4"/>
                </a:solidFill>
              </a:rPr>
              <a:t>Same amount of parameters!</a:t>
            </a:r>
          </a:p>
        </p:txBody>
      </p:sp>
      <p:pic>
        <p:nvPicPr>
          <p:cNvPr id="3" name="Picture 2">
            <a:extLst>
              <a:ext uri="{FF2B5EF4-FFF2-40B4-BE49-F238E27FC236}">
                <a16:creationId xmlns:a16="http://schemas.microsoft.com/office/drawing/2014/main" id="{EBBD0DA6-897A-480B-B02A-780F29AD3669}"/>
              </a:ext>
            </a:extLst>
          </p:cNvPr>
          <p:cNvPicPr>
            <a:picLocks noChangeAspect="1"/>
          </p:cNvPicPr>
          <p:nvPr/>
        </p:nvPicPr>
        <p:blipFill>
          <a:blip r:embed="rId3"/>
          <a:stretch>
            <a:fillRect/>
          </a:stretch>
        </p:blipFill>
        <p:spPr>
          <a:xfrm>
            <a:off x="8610131" y="3657800"/>
            <a:ext cx="2941885" cy="1571143"/>
          </a:xfrm>
          <a:prstGeom prst="rect">
            <a:avLst/>
          </a:prstGeom>
        </p:spPr>
      </p:pic>
      <p:sp>
        <p:nvSpPr>
          <p:cNvPr id="6" name="Oval 5">
            <a:extLst>
              <a:ext uri="{FF2B5EF4-FFF2-40B4-BE49-F238E27FC236}">
                <a16:creationId xmlns:a16="http://schemas.microsoft.com/office/drawing/2014/main" id="{2DE5BFB9-672F-436B-9A1B-78DD10DFA64B}"/>
              </a:ext>
            </a:extLst>
          </p:cNvPr>
          <p:cNvSpPr/>
          <p:nvPr/>
        </p:nvSpPr>
        <p:spPr>
          <a:xfrm>
            <a:off x="8539993" y="3586799"/>
            <a:ext cx="3120705" cy="1828800"/>
          </a:xfrm>
          <a:prstGeom prst="ellipse">
            <a:avLst/>
          </a:prstGeom>
          <a:noFill/>
          <a:ln w="635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9054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0F82BA-E62D-4D54-948B-1FC41A8A223F}"/>
              </a:ext>
            </a:extLst>
          </p:cNvPr>
          <p:cNvSpPr>
            <a:spLocks noGrp="1"/>
          </p:cNvSpPr>
          <p:nvPr>
            <p:ph type="title"/>
          </p:nvPr>
        </p:nvSpPr>
        <p:spPr>
          <a:xfrm>
            <a:off x="887136" y="18307"/>
            <a:ext cx="10515600" cy="1030466"/>
          </a:xfrm>
        </p:spPr>
        <p:txBody>
          <a:bodyPr/>
          <a:lstStyle/>
          <a:p>
            <a:r>
              <a:rPr lang="en-US" dirty="0"/>
              <a:t>Training – After 40K Steps | Attention + Edge</a:t>
            </a:r>
          </a:p>
        </p:txBody>
      </p:sp>
      <p:pic>
        <p:nvPicPr>
          <p:cNvPr id="5" name="Picture 4">
            <a:extLst>
              <a:ext uri="{FF2B5EF4-FFF2-40B4-BE49-F238E27FC236}">
                <a16:creationId xmlns:a16="http://schemas.microsoft.com/office/drawing/2014/main" id="{4B73AA86-6B57-4030-8998-DB2ECE1C6A41}"/>
              </a:ext>
            </a:extLst>
          </p:cNvPr>
          <p:cNvPicPr>
            <a:picLocks noChangeAspect="1"/>
          </p:cNvPicPr>
          <p:nvPr/>
        </p:nvPicPr>
        <p:blipFill>
          <a:blip r:embed="rId2"/>
          <a:stretch>
            <a:fillRect/>
          </a:stretch>
        </p:blipFill>
        <p:spPr>
          <a:xfrm>
            <a:off x="494518" y="1048773"/>
            <a:ext cx="11202963" cy="2705478"/>
          </a:xfrm>
          <a:prstGeom prst="rect">
            <a:avLst/>
          </a:prstGeom>
        </p:spPr>
      </p:pic>
      <p:pic>
        <p:nvPicPr>
          <p:cNvPr id="7" name="Picture 6">
            <a:extLst>
              <a:ext uri="{FF2B5EF4-FFF2-40B4-BE49-F238E27FC236}">
                <a16:creationId xmlns:a16="http://schemas.microsoft.com/office/drawing/2014/main" id="{93D30C4A-B2F6-46E3-9FDD-AAA453B62853}"/>
              </a:ext>
            </a:extLst>
          </p:cNvPr>
          <p:cNvPicPr>
            <a:picLocks noChangeAspect="1"/>
          </p:cNvPicPr>
          <p:nvPr/>
        </p:nvPicPr>
        <p:blipFill>
          <a:blip r:embed="rId3"/>
          <a:stretch>
            <a:fillRect/>
          </a:stretch>
        </p:blipFill>
        <p:spPr>
          <a:xfrm>
            <a:off x="538691" y="3817545"/>
            <a:ext cx="11212490" cy="2695951"/>
          </a:xfrm>
          <a:prstGeom prst="rect">
            <a:avLst/>
          </a:prstGeom>
        </p:spPr>
      </p:pic>
    </p:spTree>
    <p:extLst>
      <p:ext uri="{BB962C8B-B14F-4D97-AF65-F5344CB8AC3E}">
        <p14:creationId xmlns:p14="http://schemas.microsoft.com/office/powerpoint/2010/main" val="2609547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1762A01-75E3-4106-8558-ECDDBD8F6ADC}"/>
              </a:ext>
            </a:extLst>
          </p:cNvPr>
          <p:cNvSpPr>
            <a:spLocks noGrp="1"/>
          </p:cNvSpPr>
          <p:nvPr>
            <p:ph type="title"/>
          </p:nvPr>
        </p:nvSpPr>
        <p:spPr>
          <a:xfrm>
            <a:off x="887136" y="18307"/>
            <a:ext cx="10515600" cy="1030466"/>
          </a:xfrm>
        </p:spPr>
        <p:txBody>
          <a:bodyPr/>
          <a:lstStyle/>
          <a:p>
            <a:r>
              <a:rPr lang="en-US" dirty="0"/>
              <a:t>Conclusions</a:t>
            </a:r>
          </a:p>
        </p:txBody>
      </p:sp>
      <p:sp>
        <p:nvSpPr>
          <p:cNvPr id="3" name="Content Placeholder 2">
            <a:extLst>
              <a:ext uri="{FF2B5EF4-FFF2-40B4-BE49-F238E27FC236}">
                <a16:creationId xmlns:a16="http://schemas.microsoft.com/office/drawing/2014/main" id="{455EB3AA-CEA6-420E-A93E-5AE352AD7E1F}"/>
              </a:ext>
            </a:extLst>
          </p:cNvPr>
          <p:cNvSpPr>
            <a:spLocks noGrp="1"/>
          </p:cNvSpPr>
          <p:nvPr>
            <p:ph idx="1"/>
          </p:nvPr>
        </p:nvSpPr>
        <p:spPr>
          <a:xfrm>
            <a:off x="92977" y="1048773"/>
            <a:ext cx="10515600" cy="5631531"/>
          </a:xfrm>
        </p:spPr>
        <p:txBody>
          <a:bodyPr>
            <a:normAutofit lnSpcReduction="10000"/>
          </a:bodyPr>
          <a:lstStyle/>
          <a:p>
            <a:r>
              <a:rPr lang="en-US" dirty="0"/>
              <a:t>Task (Overall, for Generator, for Discriminator).</a:t>
            </a:r>
          </a:p>
          <a:p>
            <a:r>
              <a:rPr lang="en-US" dirty="0"/>
              <a:t>Details of GAN implementation:</a:t>
            </a:r>
          </a:p>
          <a:p>
            <a:pPr lvl="1"/>
            <a:r>
              <a:rPr lang="en-US" dirty="0"/>
              <a:t>Architecture</a:t>
            </a:r>
          </a:p>
          <a:p>
            <a:pPr lvl="1"/>
            <a:r>
              <a:rPr lang="en-US" dirty="0"/>
              <a:t>Pix2Pix</a:t>
            </a:r>
          </a:p>
          <a:p>
            <a:r>
              <a:rPr lang="en-US" dirty="0"/>
              <a:t>Generator:</a:t>
            </a:r>
          </a:p>
          <a:p>
            <a:pPr lvl="1"/>
            <a:r>
              <a:rPr lang="en-US" i="1" dirty="0"/>
              <a:t>Tanh</a:t>
            </a:r>
            <a:r>
              <a:rPr lang="en-US" dirty="0"/>
              <a:t> activation at the last layer</a:t>
            </a:r>
          </a:p>
          <a:p>
            <a:pPr lvl="1"/>
            <a:r>
              <a:rPr lang="en-US" dirty="0"/>
              <a:t>Loss function: </a:t>
            </a:r>
            <a:r>
              <a:rPr lang="en-US" b="1" dirty="0"/>
              <a:t>weighted</a:t>
            </a:r>
            <a:r>
              <a:rPr lang="en-US" dirty="0"/>
              <a:t> sum of </a:t>
            </a:r>
            <a:r>
              <a:rPr lang="en-US" i="1" dirty="0"/>
              <a:t>L1 loss </a:t>
            </a:r>
            <a:r>
              <a:rPr lang="en-US" dirty="0"/>
              <a:t>and </a:t>
            </a:r>
            <a:r>
              <a:rPr lang="en-US" i="1" dirty="0" err="1"/>
              <a:t>gan_loss</a:t>
            </a:r>
            <a:endParaRPr lang="en-US" i="1" dirty="0"/>
          </a:p>
          <a:p>
            <a:r>
              <a:rPr lang="en-US" dirty="0"/>
              <a:t>Discriminator:</a:t>
            </a:r>
          </a:p>
          <a:p>
            <a:pPr lvl="1"/>
            <a:r>
              <a:rPr lang="en-US" dirty="0"/>
              <a:t>No activation function at the last layer</a:t>
            </a:r>
          </a:p>
          <a:p>
            <a:pPr lvl="1"/>
            <a:r>
              <a:rPr lang="en-US" dirty="0"/>
              <a:t>Loss function: sum of </a:t>
            </a:r>
            <a:r>
              <a:rPr lang="en-US" i="1" dirty="0" err="1"/>
              <a:t>real_loss</a:t>
            </a:r>
            <a:r>
              <a:rPr lang="en-US" i="1" dirty="0"/>
              <a:t> </a:t>
            </a:r>
            <a:r>
              <a:rPr lang="en-US" dirty="0"/>
              <a:t>and </a:t>
            </a:r>
            <a:r>
              <a:rPr lang="en-US" i="1" dirty="0" err="1"/>
              <a:t>generated_loss</a:t>
            </a:r>
            <a:endParaRPr lang="en-US" i="1" dirty="0"/>
          </a:p>
          <a:p>
            <a:r>
              <a:rPr lang="en-US" dirty="0"/>
              <a:t>Introduction of the Edge Map.</a:t>
            </a:r>
          </a:p>
          <a:p>
            <a:r>
              <a:rPr lang="en-US" dirty="0"/>
              <a:t>Introduction of Blur.</a:t>
            </a:r>
          </a:p>
          <a:p>
            <a:r>
              <a:rPr lang="en-US" dirty="0"/>
              <a:t>Introduction of the Attention Block.</a:t>
            </a:r>
          </a:p>
          <a:p>
            <a:pPr lvl="1"/>
            <a:endParaRPr lang="en-US" dirty="0"/>
          </a:p>
          <a:p>
            <a:pPr lvl="1"/>
            <a:endParaRPr lang="en-US" dirty="0"/>
          </a:p>
        </p:txBody>
      </p:sp>
    </p:spTree>
    <p:extLst>
      <p:ext uri="{BB962C8B-B14F-4D97-AF65-F5344CB8AC3E}">
        <p14:creationId xmlns:p14="http://schemas.microsoft.com/office/powerpoint/2010/main" val="800930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3CD98D-6979-46A1-B5AB-0119E64A1F6E}"/>
              </a:ext>
            </a:extLst>
          </p:cNvPr>
          <p:cNvSpPr>
            <a:spLocks noGrp="1"/>
          </p:cNvSpPr>
          <p:nvPr>
            <p:ph idx="1"/>
          </p:nvPr>
        </p:nvSpPr>
        <p:spPr>
          <a:xfrm>
            <a:off x="48237" y="1048773"/>
            <a:ext cx="10515600" cy="5086984"/>
          </a:xfrm>
        </p:spPr>
        <p:txBody>
          <a:bodyPr>
            <a:normAutofit/>
          </a:bodyPr>
          <a:lstStyle/>
          <a:p>
            <a:r>
              <a:rPr lang="en-US" dirty="0"/>
              <a:t>Basic GAN architecture:</a:t>
            </a:r>
          </a:p>
          <a:p>
            <a:pPr marL="457200" lvl="1" indent="0">
              <a:buNone/>
            </a:pPr>
            <a:r>
              <a:rPr lang="en-US" sz="2800" dirty="0">
                <a:hlinkClick r:id="rId2"/>
              </a:rPr>
              <a:t>https://semiengineering.com/knowledge_centers/artificial-intelligence/neural-networks/generative-adversarial-network-gan/</a:t>
            </a:r>
            <a:endParaRPr lang="en-US" sz="2800" dirty="0"/>
          </a:p>
          <a:p>
            <a:r>
              <a:rPr lang="en-US" dirty="0" err="1"/>
              <a:t>ReLU</a:t>
            </a:r>
            <a:r>
              <a:rPr lang="en-US" dirty="0"/>
              <a:t>/Leaky </a:t>
            </a:r>
            <a:r>
              <a:rPr lang="en-US" dirty="0" err="1"/>
              <a:t>ReLU</a:t>
            </a:r>
            <a:r>
              <a:rPr lang="en-US" dirty="0"/>
              <a:t>: </a:t>
            </a:r>
          </a:p>
          <a:p>
            <a:pPr marL="457200" lvl="1" indent="0">
              <a:buNone/>
            </a:pPr>
            <a:r>
              <a:rPr lang="en-US" sz="2800" dirty="0">
                <a:hlinkClick r:id="rId3"/>
              </a:rPr>
              <a:t>https://paperswithcode.com/method/rrelu</a:t>
            </a:r>
            <a:endParaRPr lang="en-US" sz="2800" dirty="0"/>
          </a:p>
          <a:p>
            <a:r>
              <a:rPr lang="en-US" dirty="0"/>
              <a:t>SAGAN paper:</a:t>
            </a:r>
          </a:p>
          <a:p>
            <a:pPr marL="457200" lvl="1" indent="0">
              <a:buNone/>
            </a:pPr>
            <a:r>
              <a:rPr lang="en-US" sz="2800" dirty="0">
                <a:hlinkClick r:id="rId4"/>
              </a:rPr>
              <a:t>https://arxiv.org/pdf/1805.08318.pdf</a:t>
            </a:r>
            <a:endParaRPr lang="en-US" sz="2800" dirty="0"/>
          </a:p>
          <a:p>
            <a:pPr marL="457200" lvl="1" indent="0">
              <a:buNone/>
            </a:pPr>
            <a:r>
              <a:rPr lang="en-US" sz="2800" dirty="0">
                <a:hlinkClick r:id="rId5"/>
              </a:rPr>
              <a:t>https://github.com/heykeetae/Self-Attention-GAN/blob/8714a54ba5027d680190791ba3a6bb08f9c9a129/sagan_models.py#L8</a:t>
            </a:r>
            <a:endParaRPr lang="en-US" sz="2800" dirty="0"/>
          </a:p>
          <a:p>
            <a:pPr marL="457200" lvl="1" indent="0">
              <a:buNone/>
            </a:pPr>
            <a:endParaRPr lang="en-US" sz="2800" dirty="0"/>
          </a:p>
        </p:txBody>
      </p:sp>
      <p:sp>
        <p:nvSpPr>
          <p:cNvPr id="4" name="Title 1">
            <a:extLst>
              <a:ext uri="{FF2B5EF4-FFF2-40B4-BE49-F238E27FC236}">
                <a16:creationId xmlns:a16="http://schemas.microsoft.com/office/drawing/2014/main" id="{F1ADC3FA-289C-40D2-8093-2F9B42FDAC56}"/>
              </a:ext>
            </a:extLst>
          </p:cNvPr>
          <p:cNvSpPr txBox="1">
            <a:spLocks/>
          </p:cNvSpPr>
          <p:nvPr/>
        </p:nvSpPr>
        <p:spPr>
          <a:xfrm>
            <a:off x="887136" y="18307"/>
            <a:ext cx="10515600" cy="10304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Sources</a:t>
            </a:r>
          </a:p>
        </p:txBody>
      </p:sp>
    </p:spTree>
    <p:extLst>
      <p:ext uri="{BB962C8B-B14F-4D97-AF65-F5344CB8AC3E}">
        <p14:creationId xmlns:p14="http://schemas.microsoft.com/office/powerpoint/2010/main" val="1838217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ADF572-D8DF-4FB9-A2E9-FB77A8280111}"/>
              </a:ext>
            </a:extLst>
          </p:cNvPr>
          <p:cNvSpPr txBox="1"/>
          <p:nvPr/>
        </p:nvSpPr>
        <p:spPr>
          <a:xfrm>
            <a:off x="2736573" y="2367171"/>
            <a:ext cx="6718853" cy="2123658"/>
          </a:xfrm>
          <a:prstGeom prst="rect">
            <a:avLst/>
          </a:prstGeom>
          <a:noFill/>
        </p:spPr>
        <p:txBody>
          <a:bodyPr wrap="square" rtlCol="0">
            <a:spAutoFit/>
          </a:bodyPr>
          <a:lstStyle/>
          <a:p>
            <a:pPr algn="ctr"/>
            <a:r>
              <a:rPr lang="en-US" sz="6600" dirty="0"/>
              <a:t>Thank you for your attention!</a:t>
            </a:r>
          </a:p>
        </p:txBody>
      </p:sp>
    </p:spTree>
    <p:extLst>
      <p:ext uri="{BB962C8B-B14F-4D97-AF65-F5344CB8AC3E}">
        <p14:creationId xmlns:p14="http://schemas.microsoft.com/office/powerpoint/2010/main" val="176029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713E3-EE4A-FABC-C595-0D490A0273E5}"/>
              </a:ext>
            </a:extLst>
          </p:cNvPr>
          <p:cNvSpPr>
            <a:spLocks noGrp="1"/>
          </p:cNvSpPr>
          <p:nvPr>
            <p:ph type="title"/>
          </p:nvPr>
        </p:nvSpPr>
        <p:spPr/>
        <p:txBody>
          <a:bodyPr/>
          <a:lstStyle/>
          <a:p>
            <a:r>
              <a:rPr lang="en-US" dirty="0"/>
              <a:t>Pix2Pix</a:t>
            </a:r>
            <a:endParaRPr lang="en-MA" dirty="0"/>
          </a:p>
        </p:txBody>
      </p:sp>
      <p:sp>
        <p:nvSpPr>
          <p:cNvPr id="3" name="Content Placeholder 2">
            <a:extLst>
              <a:ext uri="{FF2B5EF4-FFF2-40B4-BE49-F238E27FC236}">
                <a16:creationId xmlns:a16="http://schemas.microsoft.com/office/drawing/2014/main" id="{75BDABC8-B32F-1E8B-6BCA-DCEA8BD24BA9}"/>
              </a:ext>
            </a:extLst>
          </p:cNvPr>
          <p:cNvSpPr>
            <a:spLocks noGrp="1"/>
          </p:cNvSpPr>
          <p:nvPr>
            <p:ph idx="1"/>
          </p:nvPr>
        </p:nvSpPr>
        <p:spPr>
          <a:xfrm>
            <a:off x="838200" y="1825625"/>
            <a:ext cx="8852876" cy="4351338"/>
          </a:xfrm>
        </p:spPr>
        <p:txBody>
          <a:bodyPr>
            <a:normAutofit/>
          </a:bodyPr>
          <a:lstStyle/>
          <a:p>
            <a:r>
              <a:rPr lang="en-MA" dirty="0"/>
              <a:t>Image-to-Image translation framework</a:t>
            </a:r>
          </a:p>
          <a:p>
            <a:r>
              <a:rPr lang="en-MA" dirty="0"/>
              <a:t>Conditional GAN</a:t>
            </a:r>
          </a:p>
          <a:p>
            <a:r>
              <a:rPr lang="fr-FR" dirty="0" err="1"/>
              <a:t>Similar</a:t>
            </a:r>
            <a:r>
              <a:rPr lang="fr-FR" dirty="0"/>
              <a:t> training process</a:t>
            </a:r>
            <a:endParaRPr lang="en-US" dirty="0"/>
          </a:p>
          <a:p>
            <a:r>
              <a:rPr lang="en-US" dirty="0"/>
              <a:t>Architecture choices (U-net/</a:t>
            </a:r>
            <a:r>
              <a:rPr lang="en-US" dirty="0" err="1"/>
              <a:t>PatchGAN</a:t>
            </a:r>
            <a:r>
              <a:rPr lang="en-US" dirty="0"/>
              <a:t>) </a:t>
            </a:r>
            <a:endParaRPr lang="en-MA" dirty="0"/>
          </a:p>
        </p:txBody>
      </p:sp>
      <p:pic>
        <p:nvPicPr>
          <p:cNvPr id="3074" name="Picture 2" descr="sample output_1">
            <a:extLst>
              <a:ext uri="{FF2B5EF4-FFF2-40B4-BE49-F238E27FC236}">
                <a16:creationId xmlns:a16="http://schemas.microsoft.com/office/drawing/2014/main" id="{279D5689-9572-6787-C9B0-21BBB945A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328" y="3792537"/>
            <a:ext cx="7967343" cy="274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334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A409C0-F509-4C62-A9A2-52AB80E8D6D9}"/>
              </a:ext>
            </a:extLst>
          </p:cNvPr>
          <p:cNvPicPr>
            <a:picLocks noChangeAspect="1"/>
          </p:cNvPicPr>
          <p:nvPr/>
        </p:nvPicPr>
        <p:blipFill>
          <a:blip r:embed="rId3"/>
          <a:stretch>
            <a:fillRect/>
          </a:stretch>
        </p:blipFill>
        <p:spPr>
          <a:xfrm>
            <a:off x="1599572" y="1809460"/>
            <a:ext cx="8992855" cy="4153480"/>
          </a:xfrm>
          <a:prstGeom prst="rect">
            <a:avLst/>
          </a:prstGeom>
        </p:spPr>
      </p:pic>
      <p:sp>
        <p:nvSpPr>
          <p:cNvPr id="5" name="Title 1">
            <a:extLst>
              <a:ext uri="{FF2B5EF4-FFF2-40B4-BE49-F238E27FC236}">
                <a16:creationId xmlns:a16="http://schemas.microsoft.com/office/drawing/2014/main" id="{A5CC6A2B-7899-4D07-B3CC-7BB1939D16F3}"/>
              </a:ext>
            </a:extLst>
          </p:cNvPr>
          <p:cNvSpPr txBox="1">
            <a:spLocks/>
          </p:cNvSpPr>
          <p:nvPr/>
        </p:nvSpPr>
        <p:spPr>
          <a:xfrm>
            <a:off x="887136" y="18307"/>
            <a:ext cx="10515600" cy="10304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Overall Task</a:t>
            </a:r>
          </a:p>
        </p:txBody>
      </p:sp>
      <p:sp>
        <p:nvSpPr>
          <p:cNvPr id="6" name="Arrow: Right 5">
            <a:extLst>
              <a:ext uri="{FF2B5EF4-FFF2-40B4-BE49-F238E27FC236}">
                <a16:creationId xmlns:a16="http://schemas.microsoft.com/office/drawing/2014/main" id="{1755B08B-1E9B-4BCF-B9AF-34E75D332FE4}"/>
              </a:ext>
            </a:extLst>
          </p:cNvPr>
          <p:cNvSpPr/>
          <p:nvPr/>
        </p:nvSpPr>
        <p:spPr>
          <a:xfrm>
            <a:off x="5781675" y="3429000"/>
            <a:ext cx="676275" cy="6381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198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08F7219-7276-4BAB-A76F-C8DB7D1563F9}"/>
              </a:ext>
            </a:extLst>
          </p:cNvPr>
          <p:cNvSpPr txBox="1">
            <a:spLocks/>
          </p:cNvSpPr>
          <p:nvPr/>
        </p:nvSpPr>
        <p:spPr>
          <a:xfrm>
            <a:off x="887136" y="18307"/>
            <a:ext cx="10515600" cy="10304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Task for the Generator</a:t>
            </a:r>
          </a:p>
        </p:txBody>
      </p:sp>
      <p:pic>
        <p:nvPicPr>
          <p:cNvPr id="16" name="Picture 15">
            <a:extLst>
              <a:ext uri="{FF2B5EF4-FFF2-40B4-BE49-F238E27FC236}">
                <a16:creationId xmlns:a16="http://schemas.microsoft.com/office/drawing/2014/main" id="{27A065A8-EC2D-474D-B2C8-00E500B4448A}"/>
              </a:ext>
            </a:extLst>
          </p:cNvPr>
          <p:cNvPicPr>
            <a:picLocks noChangeAspect="1"/>
          </p:cNvPicPr>
          <p:nvPr/>
        </p:nvPicPr>
        <p:blipFill>
          <a:blip r:embed="rId3"/>
          <a:stretch>
            <a:fillRect/>
          </a:stretch>
        </p:blipFill>
        <p:spPr>
          <a:xfrm>
            <a:off x="484992" y="1638050"/>
            <a:ext cx="11222016" cy="3581900"/>
          </a:xfrm>
          <a:prstGeom prst="rect">
            <a:avLst/>
          </a:prstGeom>
        </p:spPr>
      </p:pic>
      <p:sp>
        <p:nvSpPr>
          <p:cNvPr id="18" name="Freeform: Shape 17">
            <a:extLst>
              <a:ext uri="{FF2B5EF4-FFF2-40B4-BE49-F238E27FC236}">
                <a16:creationId xmlns:a16="http://schemas.microsoft.com/office/drawing/2014/main" id="{E2DA8E76-92B9-4A2F-9148-C1777D4DCB3D}"/>
              </a:ext>
            </a:extLst>
          </p:cNvPr>
          <p:cNvSpPr/>
          <p:nvPr/>
        </p:nvSpPr>
        <p:spPr>
          <a:xfrm>
            <a:off x="2228850" y="5219700"/>
            <a:ext cx="7458075" cy="1297256"/>
          </a:xfrm>
          <a:custGeom>
            <a:avLst/>
            <a:gdLst>
              <a:gd name="connsiteX0" fmla="*/ 0 w 7458075"/>
              <a:gd name="connsiteY0" fmla="*/ 28575 h 1297256"/>
              <a:gd name="connsiteX1" fmla="*/ 2857500 w 7458075"/>
              <a:gd name="connsiteY1" fmla="*/ 1181100 h 1297256"/>
              <a:gd name="connsiteX2" fmla="*/ 5600700 w 7458075"/>
              <a:gd name="connsiteY2" fmla="*/ 1123950 h 1297256"/>
              <a:gd name="connsiteX3" fmla="*/ 7458075 w 7458075"/>
              <a:gd name="connsiteY3" fmla="*/ 0 h 1297256"/>
            </a:gdLst>
            <a:ahLst/>
            <a:cxnLst>
              <a:cxn ang="0">
                <a:pos x="connsiteX0" y="connsiteY0"/>
              </a:cxn>
              <a:cxn ang="0">
                <a:pos x="connsiteX1" y="connsiteY1"/>
              </a:cxn>
              <a:cxn ang="0">
                <a:pos x="connsiteX2" y="connsiteY2"/>
              </a:cxn>
              <a:cxn ang="0">
                <a:pos x="connsiteX3" y="connsiteY3"/>
              </a:cxn>
            </a:cxnLst>
            <a:rect l="l" t="t" r="r" b="b"/>
            <a:pathLst>
              <a:path w="7458075" h="1297256">
                <a:moveTo>
                  <a:pt x="0" y="28575"/>
                </a:moveTo>
                <a:cubicBezTo>
                  <a:pt x="962025" y="513556"/>
                  <a:pt x="1924050" y="998538"/>
                  <a:pt x="2857500" y="1181100"/>
                </a:cubicBezTo>
                <a:cubicBezTo>
                  <a:pt x="3790950" y="1363663"/>
                  <a:pt x="4833938" y="1320800"/>
                  <a:pt x="5600700" y="1123950"/>
                </a:cubicBezTo>
                <a:cubicBezTo>
                  <a:pt x="6367462" y="927100"/>
                  <a:pt x="6912768" y="463550"/>
                  <a:pt x="7458075"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Freeform: Shape 18">
            <a:extLst>
              <a:ext uri="{FF2B5EF4-FFF2-40B4-BE49-F238E27FC236}">
                <a16:creationId xmlns:a16="http://schemas.microsoft.com/office/drawing/2014/main" id="{C0D57D5F-E5D7-4C27-9111-27BD550060A6}"/>
              </a:ext>
            </a:extLst>
          </p:cNvPr>
          <p:cNvSpPr/>
          <p:nvPr/>
        </p:nvSpPr>
        <p:spPr>
          <a:xfrm>
            <a:off x="6038850" y="712650"/>
            <a:ext cx="3371850" cy="916125"/>
          </a:xfrm>
          <a:custGeom>
            <a:avLst/>
            <a:gdLst>
              <a:gd name="connsiteX0" fmla="*/ 3371850 w 3371850"/>
              <a:gd name="connsiteY0" fmla="*/ 916125 h 916125"/>
              <a:gd name="connsiteX1" fmla="*/ 2333625 w 3371850"/>
              <a:gd name="connsiteY1" fmla="*/ 68400 h 916125"/>
              <a:gd name="connsiteX2" fmla="*/ 685800 w 3371850"/>
              <a:gd name="connsiteY2" fmla="*/ 144600 h 916125"/>
              <a:gd name="connsiteX3" fmla="*/ 0 w 3371850"/>
              <a:gd name="connsiteY3" fmla="*/ 887550 h 916125"/>
            </a:gdLst>
            <a:ahLst/>
            <a:cxnLst>
              <a:cxn ang="0">
                <a:pos x="connsiteX0" y="connsiteY0"/>
              </a:cxn>
              <a:cxn ang="0">
                <a:pos x="connsiteX1" y="connsiteY1"/>
              </a:cxn>
              <a:cxn ang="0">
                <a:pos x="connsiteX2" y="connsiteY2"/>
              </a:cxn>
              <a:cxn ang="0">
                <a:pos x="connsiteX3" y="connsiteY3"/>
              </a:cxn>
            </a:cxnLst>
            <a:rect l="l" t="t" r="r" b="b"/>
            <a:pathLst>
              <a:path w="3371850" h="916125">
                <a:moveTo>
                  <a:pt x="3371850" y="916125"/>
                </a:moveTo>
                <a:cubicBezTo>
                  <a:pt x="3076575" y="556556"/>
                  <a:pt x="2781300" y="196987"/>
                  <a:pt x="2333625" y="68400"/>
                </a:cubicBezTo>
                <a:cubicBezTo>
                  <a:pt x="1885950" y="-60188"/>
                  <a:pt x="1074737" y="8075"/>
                  <a:pt x="685800" y="144600"/>
                </a:cubicBezTo>
                <a:cubicBezTo>
                  <a:pt x="296863" y="281125"/>
                  <a:pt x="119062" y="766900"/>
                  <a:pt x="0" y="88755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Arrow: Down 19">
            <a:extLst>
              <a:ext uri="{FF2B5EF4-FFF2-40B4-BE49-F238E27FC236}">
                <a16:creationId xmlns:a16="http://schemas.microsoft.com/office/drawing/2014/main" id="{F5E3E999-428D-4F3C-A16F-0C5A35F33267}"/>
              </a:ext>
            </a:extLst>
          </p:cNvPr>
          <p:cNvSpPr/>
          <p:nvPr/>
        </p:nvSpPr>
        <p:spPr>
          <a:xfrm rot="1772776">
            <a:off x="5989746" y="1413843"/>
            <a:ext cx="212506" cy="2950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85E93648-AC4F-4BCA-A2B0-8AA84C437D1F}"/>
              </a:ext>
            </a:extLst>
          </p:cNvPr>
          <p:cNvSpPr/>
          <p:nvPr/>
        </p:nvSpPr>
        <p:spPr>
          <a:xfrm rot="13581238">
            <a:off x="9484525" y="5151158"/>
            <a:ext cx="212506" cy="2950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752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05F6528-BD71-4B3C-BECF-59C25F69B9D4}"/>
              </a:ext>
            </a:extLst>
          </p:cNvPr>
          <p:cNvSpPr txBox="1">
            <a:spLocks/>
          </p:cNvSpPr>
          <p:nvPr/>
        </p:nvSpPr>
        <p:spPr>
          <a:xfrm>
            <a:off x="887136" y="18307"/>
            <a:ext cx="10515600" cy="10304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Task for the Discriminator</a:t>
            </a:r>
          </a:p>
        </p:txBody>
      </p:sp>
      <p:sp>
        <p:nvSpPr>
          <p:cNvPr id="10" name="TextBox 9">
            <a:extLst>
              <a:ext uri="{FF2B5EF4-FFF2-40B4-BE49-F238E27FC236}">
                <a16:creationId xmlns:a16="http://schemas.microsoft.com/office/drawing/2014/main" id="{A3B21451-4C35-407E-9FF6-9C09B335AA99}"/>
              </a:ext>
            </a:extLst>
          </p:cNvPr>
          <p:cNvSpPr txBox="1"/>
          <p:nvPr/>
        </p:nvSpPr>
        <p:spPr>
          <a:xfrm>
            <a:off x="4552950" y="5547617"/>
            <a:ext cx="3086100" cy="523220"/>
          </a:xfrm>
          <a:prstGeom prst="rect">
            <a:avLst/>
          </a:prstGeom>
          <a:noFill/>
        </p:spPr>
        <p:txBody>
          <a:bodyPr wrap="square" rtlCol="0">
            <a:spAutoFit/>
          </a:bodyPr>
          <a:lstStyle/>
          <a:p>
            <a:r>
              <a:rPr lang="en-US" sz="2800" dirty="0"/>
              <a:t>Hmmm… not real!</a:t>
            </a:r>
          </a:p>
        </p:txBody>
      </p:sp>
      <p:pic>
        <p:nvPicPr>
          <p:cNvPr id="14" name="Picture 13">
            <a:extLst>
              <a:ext uri="{FF2B5EF4-FFF2-40B4-BE49-F238E27FC236}">
                <a16:creationId xmlns:a16="http://schemas.microsoft.com/office/drawing/2014/main" id="{8D248290-6F4C-4F6D-BC4B-9B4FEBD04BD9}"/>
              </a:ext>
            </a:extLst>
          </p:cNvPr>
          <p:cNvPicPr>
            <a:picLocks noChangeAspect="1"/>
          </p:cNvPicPr>
          <p:nvPr/>
        </p:nvPicPr>
        <p:blipFill>
          <a:blip r:embed="rId3"/>
          <a:stretch>
            <a:fillRect/>
          </a:stretch>
        </p:blipFill>
        <p:spPr>
          <a:xfrm>
            <a:off x="95250" y="1169869"/>
            <a:ext cx="11877675" cy="4256652"/>
          </a:xfrm>
          <a:prstGeom prst="rect">
            <a:avLst/>
          </a:prstGeom>
        </p:spPr>
      </p:pic>
      <p:sp>
        <p:nvSpPr>
          <p:cNvPr id="15" name="TextBox 14">
            <a:extLst>
              <a:ext uri="{FF2B5EF4-FFF2-40B4-BE49-F238E27FC236}">
                <a16:creationId xmlns:a16="http://schemas.microsoft.com/office/drawing/2014/main" id="{821D2FA5-95BB-4F4B-8001-CC439E31B4F5}"/>
              </a:ext>
            </a:extLst>
          </p:cNvPr>
          <p:cNvSpPr txBox="1"/>
          <p:nvPr/>
        </p:nvSpPr>
        <p:spPr>
          <a:xfrm>
            <a:off x="8743949" y="5533378"/>
            <a:ext cx="3228976" cy="523220"/>
          </a:xfrm>
          <a:prstGeom prst="rect">
            <a:avLst/>
          </a:prstGeom>
          <a:noFill/>
        </p:spPr>
        <p:txBody>
          <a:bodyPr wrap="square" rtlCol="0">
            <a:spAutoFit/>
          </a:bodyPr>
          <a:lstStyle/>
          <a:p>
            <a:r>
              <a:rPr lang="en-US" sz="2800" dirty="0"/>
              <a:t>Hmmm… looks real!</a:t>
            </a:r>
          </a:p>
        </p:txBody>
      </p:sp>
    </p:spTree>
    <p:extLst>
      <p:ext uri="{BB962C8B-B14F-4D97-AF65-F5344CB8AC3E}">
        <p14:creationId xmlns:p14="http://schemas.microsoft.com/office/powerpoint/2010/main" val="4265138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536693-451A-4316-97FF-F1CDEA085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754075" y="-1832997"/>
            <a:ext cx="4681057" cy="11518087"/>
          </a:xfrm>
          <a:prstGeom prst="rect">
            <a:avLst/>
          </a:prstGeom>
        </p:spPr>
      </p:pic>
      <p:sp>
        <p:nvSpPr>
          <p:cNvPr id="8" name="Title 1">
            <a:extLst>
              <a:ext uri="{FF2B5EF4-FFF2-40B4-BE49-F238E27FC236}">
                <a16:creationId xmlns:a16="http://schemas.microsoft.com/office/drawing/2014/main" id="{B592B7B8-384F-49D6-996D-29EA1FA83837}"/>
              </a:ext>
            </a:extLst>
          </p:cNvPr>
          <p:cNvSpPr>
            <a:spLocks noGrp="1"/>
          </p:cNvSpPr>
          <p:nvPr>
            <p:ph type="title"/>
          </p:nvPr>
        </p:nvSpPr>
        <p:spPr>
          <a:xfrm>
            <a:off x="887136" y="18307"/>
            <a:ext cx="10515600" cy="1030466"/>
          </a:xfrm>
        </p:spPr>
        <p:txBody>
          <a:bodyPr/>
          <a:lstStyle/>
          <a:p>
            <a:r>
              <a:rPr lang="en-US" dirty="0"/>
              <a:t>GAN Architecture (Generator)</a:t>
            </a:r>
          </a:p>
        </p:txBody>
      </p:sp>
      <p:sp>
        <p:nvSpPr>
          <p:cNvPr id="11" name="TextBox 10">
            <a:extLst>
              <a:ext uri="{FF2B5EF4-FFF2-40B4-BE49-F238E27FC236}">
                <a16:creationId xmlns:a16="http://schemas.microsoft.com/office/drawing/2014/main" id="{ACECE090-8B52-42D0-A538-82B558BC3E6C}"/>
              </a:ext>
            </a:extLst>
          </p:cNvPr>
          <p:cNvSpPr txBox="1"/>
          <p:nvPr/>
        </p:nvSpPr>
        <p:spPr>
          <a:xfrm>
            <a:off x="2534893" y="1432984"/>
            <a:ext cx="6056851" cy="369332"/>
          </a:xfrm>
          <a:prstGeom prst="rect">
            <a:avLst/>
          </a:prstGeom>
          <a:noFill/>
        </p:spPr>
        <p:txBody>
          <a:bodyPr wrap="square" rtlCol="0">
            <a:spAutoFit/>
          </a:bodyPr>
          <a:lstStyle/>
          <a:p>
            <a:pPr algn="ctr"/>
            <a:r>
              <a:rPr lang="en-US" b="1" dirty="0"/>
              <a:t>SKIP CONNECTIONS</a:t>
            </a:r>
          </a:p>
        </p:txBody>
      </p:sp>
      <p:sp>
        <p:nvSpPr>
          <p:cNvPr id="14" name="Oval 13">
            <a:extLst>
              <a:ext uri="{FF2B5EF4-FFF2-40B4-BE49-F238E27FC236}">
                <a16:creationId xmlns:a16="http://schemas.microsoft.com/office/drawing/2014/main" id="{69A96DEE-E8A8-464B-8630-516983196248}"/>
              </a:ext>
            </a:extLst>
          </p:cNvPr>
          <p:cNvSpPr/>
          <p:nvPr/>
        </p:nvSpPr>
        <p:spPr>
          <a:xfrm>
            <a:off x="4102258" y="4813562"/>
            <a:ext cx="620785" cy="1829892"/>
          </a:xfrm>
          <a:prstGeom prst="ellipse">
            <a:avLst/>
          </a:prstGeom>
          <a:noFill/>
          <a:ln w="34925">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FB0F183D-3316-4184-9573-54C78D2ED465}"/>
              </a:ext>
            </a:extLst>
          </p:cNvPr>
          <p:cNvSpPr txBox="1"/>
          <p:nvPr/>
        </p:nvSpPr>
        <p:spPr>
          <a:xfrm>
            <a:off x="4791188" y="6289205"/>
            <a:ext cx="6275652" cy="430887"/>
          </a:xfrm>
          <a:prstGeom prst="rect">
            <a:avLst/>
          </a:prstGeom>
          <a:noFill/>
        </p:spPr>
        <p:txBody>
          <a:bodyPr wrap="square" rtlCol="0">
            <a:spAutoFit/>
          </a:bodyPr>
          <a:lstStyle/>
          <a:p>
            <a:r>
              <a:rPr lang="en-US" sz="2200" dirty="0">
                <a:solidFill>
                  <a:schemeClr val="accent1"/>
                </a:solidFill>
              </a:rPr>
              <a:t>COMPRESSED (1x1x512) REPRESENTATION OF IMAGE</a:t>
            </a:r>
          </a:p>
        </p:txBody>
      </p:sp>
      <p:cxnSp>
        <p:nvCxnSpPr>
          <p:cNvPr id="17" name="Straight Arrow Connector 16">
            <a:extLst>
              <a:ext uri="{FF2B5EF4-FFF2-40B4-BE49-F238E27FC236}">
                <a16:creationId xmlns:a16="http://schemas.microsoft.com/office/drawing/2014/main" id="{759E42B3-3C0E-47AE-842B-0E9F2E766500}"/>
              </a:ext>
            </a:extLst>
          </p:cNvPr>
          <p:cNvCxnSpPr/>
          <p:nvPr/>
        </p:nvCxnSpPr>
        <p:spPr>
          <a:xfrm>
            <a:off x="490649" y="3876951"/>
            <a:ext cx="2936146" cy="190430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AAFB8347-169E-4A45-8341-7A9109895B31}"/>
              </a:ext>
            </a:extLst>
          </p:cNvPr>
          <p:cNvSpPr txBox="1"/>
          <p:nvPr/>
        </p:nvSpPr>
        <p:spPr>
          <a:xfrm rot="1981448">
            <a:off x="507868" y="4986506"/>
            <a:ext cx="2365353" cy="523220"/>
          </a:xfrm>
          <a:prstGeom prst="rect">
            <a:avLst/>
          </a:prstGeom>
          <a:noFill/>
        </p:spPr>
        <p:txBody>
          <a:bodyPr wrap="square" rIns="91440" rtlCol="0">
            <a:spAutoFit/>
          </a:bodyPr>
          <a:lstStyle/>
          <a:p>
            <a:r>
              <a:rPr lang="en-US" sz="2800" dirty="0">
                <a:solidFill>
                  <a:schemeClr val="accent2"/>
                </a:solidFill>
              </a:rPr>
              <a:t>DOWNSAMPLE</a:t>
            </a:r>
          </a:p>
        </p:txBody>
      </p:sp>
      <p:cxnSp>
        <p:nvCxnSpPr>
          <p:cNvPr id="19" name="Straight Arrow Connector 18">
            <a:extLst>
              <a:ext uri="{FF2B5EF4-FFF2-40B4-BE49-F238E27FC236}">
                <a16:creationId xmlns:a16="http://schemas.microsoft.com/office/drawing/2014/main" id="{35BB6841-2358-485E-827E-466CDDBCCF51}"/>
              </a:ext>
            </a:extLst>
          </p:cNvPr>
          <p:cNvCxnSpPr>
            <a:cxnSpLocks/>
          </p:cNvCxnSpPr>
          <p:nvPr/>
        </p:nvCxnSpPr>
        <p:spPr>
          <a:xfrm flipV="1">
            <a:off x="7608468" y="3677857"/>
            <a:ext cx="3131538" cy="1829892"/>
          </a:xfrm>
          <a:prstGeom prst="straightConnector1">
            <a:avLst/>
          </a:prstGeom>
          <a:ln w="28575">
            <a:solidFill>
              <a:schemeClr val="accent6"/>
            </a:solidFill>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9E844680-74ED-4301-A4D3-8C1AE0ECEB7A}"/>
              </a:ext>
            </a:extLst>
          </p:cNvPr>
          <p:cNvSpPr txBox="1"/>
          <p:nvPr/>
        </p:nvSpPr>
        <p:spPr>
          <a:xfrm rot="19711722">
            <a:off x="8554354" y="4626329"/>
            <a:ext cx="2365353" cy="523220"/>
          </a:xfrm>
          <a:prstGeom prst="rect">
            <a:avLst/>
          </a:prstGeom>
          <a:noFill/>
        </p:spPr>
        <p:txBody>
          <a:bodyPr wrap="square" rIns="91440" rtlCol="0">
            <a:spAutoFit/>
          </a:bodyPr>
          <a:lstStyle/>
          <a:p>
            <a:r>
              <a:rPr lang="en-US" sz="2800" dirty="0">
                <a:solidFill>
                  <a:schemeClr val="accent6"/>
                </a:solidFill>
              </a:rPr>
              <a:t>UPSAMPLE</a:t>
            </a:r>
          </a:p>
        </p:txBody>
      </p:sp>
      <p:pic>
        <p:nvPicPr>
          <p:cNvPr id="13" name="Picture 12">
            <a:extLst>
              <a:ext uri="{FF2B5EF4-FFF2-40B4-BE49-F238E27FC236}">
                <a16:creationId xmlns:a16="http://schemas.microsoft.com/office/drawing/2014/main" id="{5330247C-482E-4C2D-84EB-1CB2C8486B49}"/>
              </a:ext>
            </a:extLst>
          </p:cNvPr>
          <p:cNvPicPr>
            <a:picLocks noChangeAspect="1"/>
          </p:cNvPicPr>
          <p:nvPr/>
        </p:nvPicPr>
        <p:blipFill>
          <a:blip r:embed="rId4"/>
          <a:stretch>
            <a:fillRect/>
          </a:stretch>
        </p:blipFill>
        <p:spPr>
          <a:xfrm>
            <a:off x="7940432" y="109346"/>
            <a:ext cx="2941885" cy="1571143"/>
          </a:xfrm>
          <a:prstGeom prst="rect">
            <a:avLst/>
          </a:prstGeom>
        </p:spPr>
      </p:pic>
      <p:sp>
        <p:nvSpPr>
          <p:cNvPr id="16" name="Oval 15">
            <a:extLst>
              <a:ext uri="{FF2B5EF4-FFF2-40B4-BE49-F238E27FC236}">
                <a16:creationId xmlns:a16="http://schemas.microsoft.com/office/drawing/2014/main" id="{C8E14474-E1DB-4017-921A-09B94AA66F9B}"/>
              </a:ext>
            </a:extLst>
          </p:cNvPr>
          <p:cNvSpPr/>
          <p:nvPr/>
        </p:nvSpPr>
        <p:spPr>
          <a:xfrm>
            <a:off x="7670373" y="120722"/>
            <a:ext cx="3120705" cy="1828800"/>
          </a:xfrm>
          <a:prstGeom prst="ellipse">
            <a:avLst/>
          </a:prstGeom>
          <a:noFill/>
          <a:ln w="635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27054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C1385D3-2289-47E3-9477-8A011DB97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092827" y="-1622047"/>
            <a:ext cx="5173962" cy="10515602"/>
          </a:xfrm>
          <a:prstGeom prst="rect">
            <a:avLst/>
          </a:prstGeom>
        </p:spPr>
      </p:pic>
      <p:sp>
        <p:nvSpPr>
          <p:cNvPr id="8" name="Title 1">
            <a:extLst>
              <a:ext uri="{FF2B5EF4-FFF2-40B4-BE49-F238E27FC236}">
                <a16:creationId xmlns:a16="http://schemas.microsoft.com/office/drawing/2014/main" id="{B592B7B8-384F-49D6-996D-29EA1FA83837}"/>
              </a:ext>
            </a:extLst>
          </p:cNvPr>
          <p:cNvSpPr>
            <a:spLocks noGrp="1"/>
          </p:cNvSpPr>
          <p:nvPr>
            <p:ph type="title"/>
          </p:nvPr>
        </p:nvSpPr>
        <p:spPr>
          <a:xfrm>
            <a:off x="887136" y="18307"/>
            <a:ext cx="10515600" cy="1030466"/>
          </a:xfrm>
        </p:spPr>
        <p:txBody>
          <a:bodyPr/>
          <a:lstStyle/>
          <a:p>
            <a:r>
              <a:rPr lang="en-US" dirty="0"/>
              <a:t>GAN Architecture (Discriminator)</a:t>
            </a:r>
          </a:p>
        </p:txBody>
      </p:sp>
      <p:sp>
        <p:nvSpPr>
          <p:cNvPr id="4" name="Oval 3">
            <a:extLst>
              <a:ext uri="{FF2B5EF4-FFF2-40B4-BE49-F238E27FC236}">
                <a16:creationId xmlns:a16="http://schemas.microsoft.com/office/drawing/2014/main" id="{695F4BAF-0992-4487-9205-43BCACB108B0}"/>
              </a:ext>
            </a:extLst>
          </p:cNvPr>
          <p:cNvSpPr/>
          <p:nvPr/>
        </p:nvSpPr>
        <p:spPr>
          <a:xfrm>
            <a:off x="241181" y="3430364"/>
            <a:ext cx="1291905" cy="3217178"/>
          </a:xfrm>
          <a:prstGeom prst="ellipse">
            <a:avLst/>
          </a:prstGeom>
          <a:noFill/>
          <a:ln w="34925">
            <a:solidFill>
              <a:schemeClr val="accent6"/>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C6BA35B0-0255-41F7-82F4-EFA604F0FD3F}"/>
              </a:ext>
            </a:extLst>
          </p:cNvPr>
          <p:cNvSpPr/>
          <p:nvPr/>
        </p:nvSpPr>
        <p:spPr>
          <a:xfrm>
            <a:off x="241183" y="635264"/>
            <a:ext cx="1291905" cy="3217178"/>
          </a:xfrm>
          <a:prstGeom prst="ellipse">
            <a:avLst/>
          </a:prstGeom>
          <a:noFill/>
          <a:ln w="34925">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823D7DC-8D64-4748-A63F-C633EE3E568D}"/>
              </a:ext>
            </a:extLst>
          </p:cNvPr>
          <p:cNvSpPr txBox="1"/>
          <p:nvPr/>
        </p:nvSpPr>
        <p:spPr>
          <a:xfrm>
            <a:off x="1528112" y="5338042"/>
            <a:ext cx="4151696" cy="523220"/>
          </a:xfrm>
          <a:prstGeom prst="rect">
            <a:avLst/>
          </a:prstGeom>
          <a:noFill/>
        </p:spPr>
        <p:txBody>
          <a:bodyPr wrap="square" rtlCol="0">
            <a:spAutoFit/>
          </a:bodyPr>
          <a:lstStyle/>
          <a:p>
            <a:r>
              <a:rPr lang="en-US" sz="2800" dirty="0">
                <a:solidFill>
                  <a:schemeClr val="accent6"/>
                </a:solidFill>
              </a:rPr>
              <a:t>GENERATOR (FAKE) IMAGE</a:t>
            </a:r>
          </a:p>
        </p:txBody>
      </p:sp>
      <p:sp>
        <p:nvSpPr>
          <p:cNvPr id="12" name="TextBox 11">
            <a:extLst>
              <a:ext uri="{FF2B5EF4-FFF2-40B4-BE49-F238E27FC236}">
                <a16:creationId xmlns:a16="http://schemas.microsoft.com/office/drawing/2014/main" id="{61C2FAA0-0C27-4D72-AB7B-DE543B6B1E4D}"/>
              </a:ext>
            </a:extLst>
          </p:cNvPr>
          <p:cNvSpPr txBox="1"/>
          <p:nvPr/>
        </p:nvSpPr>
        <p:spPr>
          <a:xfrm>
            <a:off x="1713913" y="1526039"/>
            <a:ext cx="4151696" cy="523220"/>
          </a:xfrm>
          <a:prstGeom prst="rect">
            <a:avLst/>
          </a:prstGeom>
          <a:noFill/>
        </p:spPr>
        <p:txBody>
          <a:bodyPr wrap="square" rtlCol="0">
            <a:spAutoFit/>
          </a:bodyPr>
          <a:lstStyle/>
          <a:p>
            <a:r>
              <a:rPr lang="en-US" sz="2800" dirty="0">
                <a:solidFill>
                  <a:schemeClr val="accent1"/>
                </a:solidFill>
              </a:rPr>
              <a:t>REAL IMAGE</a:t>
            </a:r>
          </a:p>
        </p:txBody>
      </p:sp>
      <p:sp>
        <p:nvSpPr>
          <p:cNvPr id="13" name="Oval 12">
            <a:extLst>
              <a:ext uri="{FF2B5EF4-FFF2-40B4-BE49-F238E27FC236}">
                <a16:creationId xmlns:a16="http://schemas.microsoft.com/office/drawing/2014/main" id="{5981A482-AFDC-4972-9A89-79BBD480DAB4}"/>
              </a:ext>
            </a:extLst>
          </p:cNvPr>
          <p:cNvSpPr/>
          <p:nvPr/>
        </p:nvSpPr>
        <p:spPr>
          <a:xfrm>
            <a:off x="9938399" y="2218536"/>
            <a:ext cx="999210" cy="3217178"/>
          </a:xfrm>
          <a:prstGeom prst="ellipse">
            <a:avLst/>
          </a:prstGeom>
          <a:noFill/>
          <a:ln w="34925">
            <a:solidFill>
              <a:schemeClr val="accent2"/>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2CC19238-9482-4F0B-B16D-31C56088B9E5}"/>
              </a:ext>
            </a:extLst>
          </p:cNvPr>
          <p:cNvSpPr txBox="1"/>
          <p:nvPr/>
        </p:nvSpPr>
        <p:spPr>
          <a:xfrm>
            <a:off x="9276206" y="833541"/>
            <a:ext cx="2403762" cy="1384995"/>
          </a:xfrm>
          <a:prstGeom prst="rect">
            <a:avLst/>
          </a:prstGeom>
          <a:noFill/>
        </p:spPr>
        <p:txBody>
          <a:bodyPr wrap="square" rtlCol="0">
            <a:spAutoFit/>
          </a:bodyPr>
          <a:lstStyle/>
          <a:p>
            <a:r>
              <a:rPr lang="en-US" sz="2800" dirty="0">
                <a:solidFill>
                  <a:schemeClr val="accent2"/>
                </a:solidFill>
              </a:rPr>
              <a:t>PROBABILITIES (from 0 to 1) OF BEING REAL</a:t>
            </a:r>
          </a:p>
        </p:txBody>
      </p:sp>
    </p:spTree>
    <p:extLst>
      <p:ext uri="{BB962C8B-B14F-4D97-AF65-F5344CB8AC3E}">
        <p14:creationId xmlns:p14="http://schemas.microsoft.com/office/powerpoint/2010/main" val="485895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2211C2-7CD1-4B32-ABD4-A9674A234BE5}"/>
              </a:ext>
            </a:extLst>
          </p:cNvPr>
          <p:cNvPicPr>
            <a:picLocks noChangeAspect="1"/>
          </p:cNvPicPr>
          <p:nvPr/>
        </p:nvPicPr>
        <p:blipFill>
          <a:blip r:embed="rId2"/>
          <a:stretch>
            <a:fillRect/>
          </a:stretch>
        </p:blipFill>
        <p:spPr>
          <a:xfrm>
            <a:off x="6795082" y="1377360"/>
            <a:ext cx="5285065" cy="4269998"/>
          </a:xfrm>
          <a:prstGeom prst="rect">
            <a:avLst/>
          </a:prstGeom>
        </p:spPr>
      </p:pic>
      <p:sp>
        <p:nvSpPr>
          <p:cNvPr id="3" name="Content Placeholder 2">
            <a:extLst>
              <a:ext uri="{FF2B5EF4-FFF2-40B4-BE49-F238E27FC236}">
                <a16:creationId xmlns:a16="http://schemas.microsoft.com/office/drawing/2014/main" id="{8D37A1A6-1532-4CE2-B63A-0559F7077A40}"/>
              </a:ext>
            </a:extLst>
          </p:cNvPr>
          <p:cNvSpPr>
            <a:spLocks noGrp="1"/>
          </p:cNvSpPr>
          <p:nvPr>
            <p:ph idx="1"/>
          </p:nvPr>
        </p:nvSpPr>
        <p:spPr>
          <a:xfrm>
            <a:off x="0" y="1823636"/>
            <a:ext cx="6923267" cy="5631531"/>
          </a:xfrm>
        </p:spPr>
        <p:txBody>
          <a:bodyPr/>
          <a:lstStyle/>
          <a:p>
            <a:r>
              <a:rPr lang="en-US" dirty="0"/>
              <a:t>Generator </a:t>
            </a:r>
            <a:r>
              <a:rPr lang="en-US" b="1" dirty="0"/>
              <a:t>loss</a:t>
            </a:r>
            <a:r>
              <a:rPr lang="en-US" dirty="0"/>
              <a:t> </a:t>
            </a:r>
          </a:p>
          <a:p>
            <a:pPr lvl="1"/>
            <a:r>
              <a:rPr lang="en-US" dirty="0" err="1"/>
              <a:t>gan_loss</a:t>
            </a:r>
            <a:r>
              <a:rPr lang="en-US" dirty="0"/>
              <a:t>: calculates the Binary </a:t>
            </a:r>
            <a:r>
              <a:rPr lang="en-US" dirty="0" err="1"/>
              <a:t>Crossentropy</a:t>
            </a:r>
            <a:r>
              <a:rPr lang="en-US" dirty="0"/>
              <a:t> loss between the discriminator's output and a tensor of ones. the generator wants the discriminator's output to be close to 1 (believing the image is real), the loss becomes smaller as the discriminator's output gets closer to 1.</a:t>
            </a:r>
          </a:p>
          <a:p>
            <a:pPr lvl="1"/>
            <a:r>
              <a:rPr lang="en-US" dirty="0"/>
              <a:t>L1_loss: MAE - encourages the generated image to resemble the target image in terms of pixel values; LAMBDA - weight of the MAE compared to the Binary </a:t>
            </a:r>
            <a:r>
              <a:rPr lang="en-US" dirty="0" err="1"/>
              <a:t>Crossentropy</a:t>
            </a:r>
            <a:r>
              <a:rPr lang="en-US" dirty="0"/>
              <a:t> loss.</a:t>
            </a:r>
          </a:p>
          <a:p>
            <a:pPr lvl="1"/>
            <a:r>
              <a:rPr lang="en-US" dirty="0" err="1"/>
              <a:t>total_gen_loss</a:t>
            </a:r>
            <a:r>
              <a:rPr lang="en-US" dirty="0"/>
              <a:t> = weighted sum of two losses.</a:t>
            </a:r>
          </a:p>
          <a:p>
            <a:pPr lvl="1"/>
            <a:endParaRPr lang="en-US" dirty="0"/>
          </a:p>
          <a:p>
            <a:pPr lvl="1"/>
            <a:endParaRPr lang="en-US" dirty="0"/>
          </a:p>
          <a:p>
            <a:pPr lvl="1"/>
            <a:endParaRPr lang="en-US" dirty="0"/>
          </a:p>
          <a:p>
            <a:pPr lvl="1"/>
            <a:endParaRPr lang="en-US" dirty="0"/>
          </a:p>
        </p:txBody>
      </p:sp>
      <p:sp>
        <p:nvSpPr>
          <p:cNvPr id="7" name="TextBox 6">
            <a:extLst>
              <a:ext uri="{FF2B5EF4-FFF2-40B4-BE49-F238E27FC236}">
                <a16:creationId xmlns:a16="http://schemas.microsoft.com/office/drawing/2014/main" id="{C9059EF0-F707-4A29-AC5C-DF2046925A66}"/>
              </a:ext>
            </a:extLst>
          </p:cNvPr>
          <p:cNvSpPr txBox="1"/>
          <p:nvPr/>
        </p:nvSpPr>
        <p:spPr>
          <a:xfrm>
            <a:off x="0" y="931084"/>
            <a:ext cx="10670796" cy="892552"/>
          </a:xfrm>
          <a:prstGeom prst="rect">
            <a:avLst/>
          </a:prstGeom>
          <a:noFill/>
        </p:spPr>
        <p:txBody>
          <a:bodyPr wrap="square" rtlCol="0">
            <a:spAutoFit/>
          </a:bodyPr>
          <a:lstStyle/>
          <a:p>
            <a:pPr marL="342900" indent="-342900">
              <a:buFont typeface="Arial" panose="020B0604020202020204" pitchFamily="34" charset="0"/>
              <a:buChar char="•"/>
            </a:pPr>
            <a:r>
              <a:rPr lang="en-US" sz="2800" dirty="0"/>
              <a:t>Why use Tanh activation in the Generator last layer? </a:t>
            </a:r>
          </a:p>
          <a:p>
            <a:pPr marL="800100" lvl="1" indent="-342900">
              <a:buFont typeface="Arial" panose="020B0604020202020204" pitchFamily="34" charset="0"/>
              <a:buChar char="•"/>
            </a:pPr>
            <a:r>
              <a:rPr lang="en-US" sz="2400" dirty="0"/>
              <a:t>We normalize the images from -1 to 1.</a:t>
            </a:r>
          </a:p>
        </p:txBody>
      </p:sp>
      <p:sp>
        <p:nvSpPr>
          <p:cNvPr id="8" name="Title 1">
            <a:extLst>
              <a:ext uri="{FF2B5EF4-FFF2-40B4-BE49-F238E27FC236}">
                <a16:creationId xmlns:a16="http://schemas.microsoft.com/office/drawing/2014/main" id="{4940BB48-A2C8-42D4-ABFE-67B569B0D70C}"/>
              </a:ext>
            </a:extLst>
          </p:cNvPr>
          <p:cNvSpPr>
            <a:spLocks noGrp="1"/>
          </p:cNvSpPr>
          <p:nvPr>
            <p:ph type="title"/>
          </p:nvPr>
        </p:nvSpPr>
        <p:spPr>
          <a:xfrm>
            <a:off x="887136" y="18307"/>
            <a:ext cx="10515600" cy="1030466"/>
          </a:xfrm>
        </p:spPr>
        <p:txBody>
          <a:bodyPr/>
          <a:lstStyle/>
          <a:p>
            <a:r>
              <a:rPr lang="en-US" dirty="0"/>
              <a:t>Generator</a:t>
            </a:r>
          </a:p>
        </p:txBody>
      </p:sp>
    </p:spTree>
    <p:extLst>
      <p:ext uri="{BB962C8B-B14F-4D97-AF65-F5344CB8AC3E}">
        <p14:creationId xmlns:p14="http://schemas.microsoft.com/office/powerpoint/2010/main" val="2995126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643</TotalTime>
  <Words>3373</Words>
  <Application>Microsoft Office PowerPoint</Application>
  <PresentationFormat>Widescreen</PresentationFormat>
  <Paragraphs>194</Paragraphs>
  <Slides>26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Arial</vt:lpstr>
      <vt:lpstr>Calibri</vt:lpstr>
      <vt:lpstr>Calibri Light</vt:lpstr>
      <vt:lpstr>Söhne</vt:lpstr>
      <vt:lpstr>Office Theme</vt:lpstr>
      <vt:lpstr>Exploring GAN</vt:lpstr>
      <vt:lpstr>Generative Adversarial Network (GAN)</vt:lpstr>
      <vt:lpstr>Pix2Pix</vt:lpstr>
      <vt:lpstr>PowerPoint Presentation</vt:lpstr>
      <vt:lpstr>PowerPoint Presentation</vt:lpstr>
      <vt:lpstr>PowerPoint Presentation</vt:lpstr>
      <vt:lpstr>GAN Architecture (Generator)</vt:lpstr>
      <vt:lpstr>GAN Architecture (Discriminator)</vt:lpstr>
      <vt:lpstr>Generator</vt:lpstr>
      <vt:lpstr>Discriminator</vt:lpstr>
      <vt:lpstr>Training</vt:lpstr>
      <vt:lpstr>Training</vt:lpstr>
      <vt:lpstr>Training – After 40K Steps</vt:lpstr>
      <vt:lpstr>Introducing Edge Map</vt:lpstr>
      <vt:lpstr>GAN Architecture (Generator) | Edge Map</vt:lpstr>
      <vt:lpstr>Introducing Edge Detection | Generator</vt:lpstr>
      <vt:lpstr>Training – After 40K Steps | Edge Map</vt:lpstr>
      <vt:lpstr>Introducing Blur – Input Pre-processing</vt:lpstr>
      <vt:lpstr>Training – After 40K Steps | Blur</vt:lpstr>
      <vt:lpstr>Introducing Attention | Upsampling &amp; Discriminator</vt:lpstr>
      <vt:lpstr>Introducing Attention</vt:lpstr>
      <vt:lpstr>GAN Architecture | Attention + Edge</vt:lpstr>
      <vt:lpstr>Training – After 40K Steps | Attention + Edge</vt:lpstr>
      <vt:lpstr>Conclusions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zaitsevav</dc:creator>
  <cp:lastModifiedBy>zaitsevav</cp:lastModifiedBy>
  <cp:revision>52</cp:revision>
  <dcterms:created xsi:type="dcterms:W3CDTF">2024-04-10T19:44:28Z</dcterms:created>
  <dcterms:modified xsi:type="dcterms:W3CDTF">2024-04-15T09:21:54Z</dcterms:modified>
</cp:coreProperties>
</file>